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313" r:id="rId4"/>
    <p:sldId id="264" r:id="rId5"/>
    <p:sldId id="283" r:id="rId6"/>
    <p:sldId id="284" r:id="rId7"/>
    <p:sldId id="285" r:id="rId8"/>
    <p:sldId id="286" r:id="rId9"/>
    <p:sldId id="287" r:id="rId10"/>
    <p:sldId id="289" r:id="rId11"/>
    <p:sldId id="307" r:id="rId12"/>
    <p:sldId id="290" r:id="rId13"/>
    <p:sldId id="291" r:id="rId14"/>
    <p:sldId id="263" r:id="rId15"/>
    <p:sldId id="265" r:id="rId16"/>
    <p:sldId id="266" r:id="rId17"/>
    <p:sldId id="293" r:id="rId18"/>
    <p:sldId id="292" r:id="rId19"/>
    <p:sldId id="259" r:id="rId20"/>
    <p:sldId id="314" r:id="rId21"/>
    <p:sldId id="315" r:id="rId22"/>
    <p:sldId id="316" r:id="rId23"/>
    <p:sldId id="317" r:id="rId24"/>
    <p:sldId id="308" r:id="rId25"/>
    <p:sldId id="260" r:id="rId26"/>
    <p:sldId id="295" r:id="rId27"/>
    <p:sldId id="278" r:id="rId28"/>
    <p:sldId id="279" r:id="rId29"/>
    <p:sldId id="296" r:id="rId30"/>
    <p:sldId id="294" r:id="rId31"/>
    <p:sldId id="299" r:id="rId32"/>
    <p:sldId id="302" r:id="rId33"/>
    <p:sldId id="318" r:id="rId34"/>
    <p:sldId id="267" r:id="rId35"/>
    <p:sldId id="268" r:id="rId36"/>
    <p:sldId id="269" r:id="rId37"/>
    <p:sldId id="270" r:id="rId38"/>
    <p:sldId id="272" r:id="rId39"/>
    <p:sldId id="273" r:id="rId40"/>
    <p:sldId id="274" r:id="rId41"/>
    <p:sldId id="275" r:id="rId42"/>
    <p:sldId id="276" r:id="rId43"/>
    <p:sldId id="271" r:id="rId44"/>
    <p:sldId id="319" r:id="rId45"/>
    <p:sldId id="300" r:id="rId46"/>
    <p:sldId id="261" r:id="rId47"/>
    <p:sldId id="280" r:id="rId48"/>
    <p:sldId id="281" r:id="rId49"/>
    <p:sldId id="282" r:id="rId50"/>
    <p:sldId id="309" r:id="rId51"/>
    <p:sldId id="310" r:id="rId52"/>
    <p:sldId id="311" r:id="rId53"/>
    <p:sldId id="312" r:id="rId54"/>
    <p:sldId id="297" r:id="rId55"/>
    <p:sldId id="303" r:id="rId56"/>
    <p:sldId id="304" r:id="rId57"/>
    <p:sldId id="306" r:id="rId58"/>
    <p:sldId id="305" r:id="rId59"/>
    <p:sldId id="301" r:id="rId6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3" d="100"/>
          <a:sy n="113" d="100"/>
        </p:scale>
        <p:origin x="159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D:\Hsf2%20KO\Ananlyse%20Pic%20D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Hsf2%20KO\Ananlyse%20Pic%20D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Hsf2%20KO\Ananlyse%20Pic%20D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F:\FSCV%20Hsf2%20KO\Hsf2%20KO\Voltam&#233;tri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Analysis!$L$2</c:f>
              <c:strCache>
                <c:ptCount val="1"/>
                <c:pt idx="0">
                  <c:v>Wt</c:v>
                </c:pt>
              </c:strCache>
            </c:strRef>
          </c:tx>
          <c:spPr>
            <a:ln w="15875" cap="rnd">
              <a:solidFill>
                <a:schemeClr val="tx1"/>
              </a:solidFill>
              <a:round/>
            </a:ln>
            <a:effectLst/>
          </c:spPr>
          <c:marker>
            <c:symbol val="circle"/>
            <c:size val="3"/>
            <c:spPr>
              <a:solidFill>
                <a:schemeClr val="bg1"/>
              </a:solidFill>
              <a:ln w="9525">
                <a:solidFill>
                  <a:schemeClr val="tx1"/>
                </a:solidFill>
              </a:ln>
              <a:effectLst/>
            </c:spPr>
          </c:marker>
          <c:cat>
            <c:numRef>
              <c:f>Analysis!$A$3:$A$153</c:f>
              <c:numCache>
                <c:formatCode>General</c:formatCode>
                <c:ptCount val="15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numCache>
            </c:numRef>
          </c:cat>
          <c:val>
            <c:numRef>
              <c:f>Analysis!$L$3:$L$153</c:f>
              <c:numCache>
                <c:formatCode>General</c:formatCode>
                <c:ptCount val="151"/>
                <c:pt idx="0">
                  <c:v>1.4412808775179048E-3</c:v>
                </c:pt>
                <c:pt idx="1">
                  <c:v>2.8662915954443362E-3</c:v>
                </c:pt>
                <c:pt idx="2">
                  <c:v>-3.8138079403108384E-4</c:v>
                </c:pt>
                <c:pt idx="3">
                  <c:v>-2.3571922331813268E-3</c:v>
                </c:pt>
                <c:pt idx="4">
                  <c:v>-1.3868256467143266E-4</c:v>
                </c:pt>
                <c:pt idx="5">
                  <c:v>3.6742814817014981E-4</c:v>
                </c:pt>
                <c:pt idx="6">
                  <c:v>1.064446090078336E-3</c:v>
                </c:pt>
                <c:pt idx="7">
                  <c:v>-5.192527202957418E-3</c:v>
                </c:pt>
                <c:pt idx="8">
                  <c:v>-1.7700836547198517E-3</c:v>
                </c:pt>
                <c:pt idx="9">
                  <c:v>5.7758338977793432E-3</c:v>
                </c:pt>
                <c:pt idx="10">
                  <c:v>-5.8394591773845497E-3</c:v>
                </c:pt>
                <c:pt idx="11">
                  <c:v>5.3963243655108972E-4</c:v>
                </c:pt>
                <c:pt idx="12">
                  <c:v>2.7175584706426482E-3</c:v>
                </c:pt>
                <c:pt idx="13">
                  <c:v>-4.5687725174244301E-3</c:v>
                </c:pt>
                <c:pt idx="14">
                  <c:v>1.2742708958922303E-3</c:v>
                </c:pt>
                <c:pt idx="15">
                  <c:v>2.9357017786159085E-3</c:v>
                </c:pt>
                <c:pt idx="16">
                  <c:v>-2.8495308402281027E-3</c:v>
                </c:pt>
                <c:pt idx="17">
                  <c:v>-1.3382217423708371E-4</c:v>
                </c:pt>
                <c:pt idx="18">
                  <c:v>-7.0210952300664756E-4</c:v>
                </c:pt>
                <c:pt idx="19">
                  <c:v>5.4960167352150488E-4</c:v>
                </c:pt>
                <c:pt idx="20">
                  <c:v>3.9105511818232908E-3</c:v>
                </c:pt>
                <c:pt idx="21">
                  <c:v>-2.295518239392821E-3</c:v>
                </c:pt>
                <c:pt idx="22">
                  <c:v>-1.6388009105409416E-3</c:v>
                </c:pt>
                <c:pt idx="23">
                  <c:v>-1.7332587820112494E-4</c:v>
                </c:pt>
                <c:pt idx="24">
                  <c:v>1.6815391211785881E-3</c:v>
                </c:pt>
                <c:pt idx="25">
                  <c:v>-1.3722419290694305E-4</c:v>
                </c:pt>
                <c:pt idx="26">
                  <c:v>5.9831264149116817E-4</c:v>
                </c:pt>
                <c:pt idx="27">
                  <c:v>1.096289364452988E-3</c:v>
                </c:pt>
                <c:pt idx="28">
                  <c:v>5.5302388599313252E-4</c:v>
                </c:pt>
                <c:pt idx="29">
                  <c:v>-2.4228681538509722E-3</c:v>
                </c:pt>
                <c:pt idx="30">
                  <c:v>-8.3148716116114661E-4</c:v>
                </c:pt>
                <c:pt idx="31">
                  <c:v>-1.0157142426232056E-3</c:v>
                </c:pt>
                <c:pt idx="32">
                  <c:v>1.5576092021884851E-3</c:v>
                </c:pt>
                <c:pt idx="33">
                  <c:v>-4.4994864964531525E-3</c:v>
                </c:pt>
                <c:pt idx="34">
                  <c:v>-1.0002785491937615E-3</c:v>
                </c:pt>
                <c:pt idx="35">
                  <c:v>9.6999446707728913E-4</c:v>
                </c:pt>
                <c:pt idx="36">
                  <c:v>-1.0784501911699678E-3</c:v>
                </c:pt>
                <c:pt idx="37">
                  <c:v>1.3533444902313354E-3</c:v>
                </c:pt>
                <c:pt idx="38">
                  <c:v>2.9635591809067498E-3</c:v>
                </c:pt>
                <c:pt idx="39">
                  <c:v>5.3262850489435099E-3</c:v>
                </c:pt>
                <c:pt idx="40">
                  <c:v>-4.1535703162264253E-4</c:v>
                </c:pt>
                <c:pt idx="41">
                  <c:v>6.8475215855017392E-4</c:v>
                </c:pt>
                <c:pt idx="42">
                  <c:v>-4.9602001681904413E-3</c:v>
                </c:pt>
                <c:pt idx="43">
                  <c:v>1.4977077924499464E-3</c:v>
                </c:pt>
                <c:pt idx="44">
                  <c:v>-2.7125633675214433E-3</c:v>
                </c:pt>
                <c:pt idx="45">
                  <c:v>3.2592450392391254E-3</c:v>
                </c:pt>
                <c:pt idx="46">
                  <c:v>-3.1798271968280214E-3</c:v>
                </c:pt>
                <c:pt idx="47">
                  <c:v>-5.5371387849005305E-3</c:v>
                </c:pt>
                <c:pt idx="48">
                  <c:v>-2.0086775513180749E-3</c:v>
                </c:pt>
                <c:pt idx="49">
                  <c:v>-2.362299394877275E-3</c:v>
                </c:pt>
                <c:pt idx="50">
                  <c:v>0.35908613085577334</c:v>
                </c:pt>
                <c:pt idx="51">
                  <c:v>0.64584567940930204</c:v>
                </c:pt>
                <c:pt idx="52">
                  <c:v>0.8303783655822855</c:v>
                </c:pt>
                <c:pt idx="53">
                  <c:v>0.98013154199091168</c:v>
                </c:pt>
                <c:pt idx="54">
                  <c:v>1.0816614465600463</c:v>
                </c:pt>
                <c:pt idx="55">
                  <c:v>1.0886639887121261</c:v>
                </c:pt>
                <c:pt idx="56">
                  <c:v>1.0561727993341397</c:v>
                </c:pt>
                <c:pt idx="57">
                  <c:v>1.0002684522903005</c:v>
                </c:pt>
                <c:pt idx="58">
                  <c:v>0.9380574633561003</c:v>
                </c:pt>
                <c:pt idx="59">
                  <c:v>0.87178809091621912</c:v>
                </c:pt>
                <c:pt idx="60">
                  <c:v>0.80627403031369826</c:v>
                </c:pt>
                <c:pt idx="61">
                  <c:v>0.74580131913945735</c:v>
                </c:pt>
                <c:pt idx="62">
                  <c:v>0.684308516575036</c:v>
                </c:pt>
                <c:pt idx="63">
                  <c:v>0.62547667580296573</c:v>
                </c:pt>
                <c:pt idx="64">
                  <c:v>0.57268368226890187</c:v>
                </c:pt>
                <c:pt idx="65">
                  <c:v>0.51887330504642848</c:v>
                </c:pt>
                <c:pt idx="66">
                  <c:v>0.47335613583561542</c:v>
                </c:pt>
                <c:pt idx="67">
                  <c:v>0.43569996960264212</c:v>
                </c:pt>
                <c:pt idx="68">
                  <c:v>0.39891905474077588</c:v>
                </c:pt>
                <c:pt idx="69">
                  <c:v>0.3640732650980063</c:v>
                </c:pt>
                <c:pt idx="70">
                  <c:v>0.33637439075714787</c:v>
                </c:pt>
                <c:pt idx="71">
                  <c:v>0.30944498183709657</c:v>
                </c:pt>
                <c:pt idx="72">
                  <c:v>0.29051728923655262</c:v>
                </c:pt>
                <c:pt idx="73">
                  <c:v>0.26739331819015366</c:v>
                </c:pt>
                <c:pt idx="74">
                  <c:v>0.25318878445979281</c:v>
                </c:pt>
                <c:pt idx="75">
                  <c:v>0.24090706578469806</c:v>
                </c:pt>
                <c:pt idx="76">
                  <c:v>0.2260287180426328</c:v>
                </c:pt>
                <c:pt idx="77">
                  <c:v>0.21650295243501905</c:v>
                </c:pt>
                <c:pt idx="78">
                  <c:v>0.20664587655563316</c:v>
                </c:pt>
                <c:pt idx="79">
                  <c:v>0.19973325161971373</c:v>
                </c:pt>
                <c:pt idx="80">
                  <c:v>0.19113932121704894</c:v>
                </c:pt>
                <c:pt idx="81">
                  <c:v>0.18464015833295894</c:v>
                </c:pt>
                <c:pt idx="82">
                  <c:v>0.17193778701102402</c:v>
                </c:pt>
                <c:pt idx="83">
                  <c:v>0.17476724527920182</c:v>
                </c:pt>
                <c:pt idx="84">
                  <c:v>0.16903726987070478</c:v>
                </c:pt>
                <c:pt idx="85">
                  <c:v>0.16154603711954643</c:v>
                </c:pt>
                <c:pt idx="86">
                  <c:v>0.15512112254581073</c:v>
                </c:pt>
                <c:pt idx="87">
                  <c:v>0.15558787913371611</c:v>
                </c:pt>
                <c:pt idx="88">
                  <c:v>0.15611173893649841</c:v>
                </c:pt>
                <c:pt idx="89">
                  <c:v>0.14912002434193755</c:v>
                </c:pt>
                <c:pt idx="90">
                  <c:v>0.14492369252170983</c:v>
                </c:pt>
                <c:pt idx="91">
                  <c:v>0.14474910938527341</c:v>
                </c:pt>
                <c:pt idx="92">
                  <c:v>0.14251783966847975</c:v>
                </c:pt>
                <c:pt idx="93">
                  <c:v>0.14342566830877426</c:v>
                </c:pt>
                <c:pt idx="94">
                  <c:v>0.14822587602788817</c:v>
                </c:pt>
                <c:pt idx="95">
                  <c:v>0.13903697424606257</c:v>
                </c:pt>
                <c:pt idx="96">
                  <c:v>0.14063993816242221</c:v>
                </c:pt>
                <c:pt idx="97">
                  <c:v>0.13603443153262146</c:v>
                </c:pt>
                <c:pt idx="98">
                  <c:v>0.13496905019942937</c:v>
                </c:pt>
                <c:pt idx="99">
                  <c:v>0.13590885471831107</c:v>
                </c:pt>
                <c:pt idx="100">
                  <c:v>0.13479369792693305</c:v>
                </c:pt>
                <c:pt idx="101">
                  <c:v>0.13188839867253141</c:v>
                </c:pt>
                <c:pt idx="102">
                  <c:v>0.13295406267114993</c:v>
                </c:pt>
                <c:pt idx="103">
                  <c:v>0.13507217173303906</c:v>
                </c:pt>
                <c:pt idx="104">
                  <c:v>0.13674674909848922</c:v>
                </c:pt>
                <c:pt idx="105">
                  <c:v>0.13192422544080584</c:v>
                </c:pt>
                <c:pt idx="106">
                  <c:v>0.13621574823145943</c:v>
                </c:pt>
                <c:pt idx="107">
                  <c:v>0.13344209047714131</c:v>
                </c:pt>
                <c:pt idx="108">
                  <c:v>0.12804416475948399</c:v>
                </c:pt>
                <c:pt idx="109">
                  <c:v>0.13360296102565666</c:v>
                </c:pt>
                <c:pt idx="110">
                  <c:v>0.13280851867768001</c:v>
                </c:pt>
                <c:pt idx="111">
                  <c:v>0.12986061788574557</c:v>
                </c:pt>
                <c:pt idx="112">
                  <c:v>0.13004996683517711</c:v>
                </c:pt>
                <c:pt idx="113">
                  <c:v>0.12762880775366187</c:v>
                </c:pt>
                <c:pt idx="114">
                  <c:v>0.12755895830797401</c:v>
                </c:pt>
                <c:pt idx="115">
                  <c:v>0.12414991256447269</c:v>
                </c:pt>
                <c:pt idx="116">
                  <c:v>0.12769514719886563</c:v>
                </c:pt>
                <c:pt idx="117">
                  <c:v>0.13097967787646714</c:v>
                </c:pt>
                <c:pt idx="118">
                  <c:v>0.12674123027473641</c:v>
                </c:pt>
                <c:pt idx="119">
                  <c:v>0.13168688168687262</c:v>
                </c:pt>
                <c:pt idx="120">
                  <c:v>0.13238905590363628</c:v>
                </c:pt>
                <c:pt idx="121">
                  <c:v>0.12971554806040742</c:v>
                </c:pt>
                <c:pt idx="122">
                  <c:v>0.12546978221888577</c:v>
                </c:pt>
                <c:pt idx="123">
                  <c:v>0.12815380879851609</c:v>
                </c:pt>
                <c:pt idx="124">
                  <c:v>0.12911502504190855</c:v>
                </c:pt>
                <c:pt idx="125">
                  <c:v>0.12606738590588945</c:v>
                </c:pt>
                <c:pt idx="126">
                  <c:v>0.1263650719090553</c:v>
                </c:pt>
                <c:pt idx="127">
                  <c:v>0.1283826305394126</c:v>
                </c:pt>
                <c:pt idx="128">
                  <c:v>0.12438381830166462</c:v>
                </c:pt>
                <c:pt idx="129">
                  <c:v>0.1268737197892868</c:v>
                </c:pt>
                <c:pt idx="130">
                  <c:v>0.12279476673867479</c:v>
                </c:pt>
                <c:pt idx="131">
                  <c:v>0.12934813968465234</c:v>
                </c:pt>
                <c:pt idx="132">
                  <c:v>0.12592821545810309</c:v>
                </c:pt>
                <c:pt idx="133">
                  <c:v>0.12934883572922468</c:v>
                </c:pt>
                <c:pt idx="134">
                  <c:v>0.13065922106068467</c:v>
                </c:pt>
                <c:pt idx="135">
                  <c:v>0.12829398059954794</c:v>
                </c:pt>
                <c:pt idx="136">
                  <c:v>0.12707956511335858</c:v>
                </c:pt>
                <c:pt idx="137">
                  <c:v>0.12530666481796293</c:v>
                </c:pt>
                <c:pt idx="138">
                  <c:v>0.13140130317745893</c:v>
                </c:pt>
                <c:pt idx="139">
                  <c:v>0.13019232301150618</c:v>
                </c:pt>
                <c:pt idx="140">
                  <c:v>0.12616160483916353</c:v>
                </c:pt>
                <c:pt idx="141">
                  <c:v>0.12701618057897934</c:v>
                </c:pt>
                <c:pt idx="142">
                  <c:v>0.13247356927822207</c:v>
                </c:pt>
                <c:pt idx="143">
                  <c:v>0.12962916491581922</c:v>
                </c:pt>
                <c:pt idx="144">
                  <c:v>0.12681109262335891</c:v>
                </c:pt>
                <c:pt idx="145">
                  <c:v>0.12775220734916162</c:v>
                </c:pt>
                <c:pt idx="146">
                  <c:v>0.12762550308161894</c:v>
                </c:pt>
                <c:pt idx="147">
                  <c:v>0.12384515517617903</c:v>
                </c:pt>
                <c:pt idx="148">
                  <c:v>0.12286044393765595</c:v>
                </c:pt>
                <c:pt idx="149">
                  <c:v>0.11991985372528877</c:v>
                </c:pt>
                <c:pt idx="150">
                  <c:v>0.12094670915016671</c:v>
                </c:pt>
              </c:numCache>
            </c:numRef>
          </c:val>
          <c:smooth val="0"/>
          <c:extLst>
            <c:ext xmlns:c16="http://schemas.microsoft.com/office/drawing/2014/chart" uri="{C3380CC4-5D6E-409C-BE32-E72D297353CC}">
              <c16:uniqueId val="{00000000-2425-4EC5-964F-5AA0B1353938}"/>
            </c:ext>
          </c:extLst>
        </c:ser>
        <c:ser>
          <c:idx val="1"/>
          <c:order val="1"/>
          <c:tx>
            <c:strRef>
              <c:f>Analysis!$Z$2</c:f>
              <c:strCache>
                <c:ptCount val="1"/>
                <c:pt idx="0">
                  <c:v>KO</c:v>
                </c:pt>
              </c:strCache>
            </c:strRef>
          </c:tx>
          <c:spPr>
            <a:ln w="15875" cap="rnd">
              <a:solidFill>
                <a:srgbClr val="FF0000"/>
              </a:solidFill>
              <a:round/>
            </a:ln>
            <a:effectLst/>
          </c:spPr>
          <c:marker>
            <c:symbol val="circle"/>
            <c:size val="3"/>
            <c:spPr>
              <a:solidFill>
                <a:srgbClr val="FF0000"/>
              </a:solidFill>
              <a:ln w="9525">
                <a:solidFill>
                  <a:srgbClr val="FF0000"/>
                </a:solidFill>
              </a:ln>
              <a:effectLst/>
            </c:spPr>
          </c:marker>
          <c:cat>
            <c:numRef>
              <c:f>Analysis!$A$3:$A$153</c:f>
              <c:numCache>
                <c:formatCode>General</c:formatCode>
                <c:ptCount val="15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numCache>
            </c:numRef>
          </c:cat>
          <c:val>
            <c:numRef>
              <c:f>Analysis!$Z$3:$Z$153</c:f>
              <c:numCache>
                <c:formatCode>General</c:formatCode>
                <c:ptCount val="151"/>
                <c:pt idx="0">
                  <c:v>-2.2900177886347305E-3</c:v>
                </c:pt>
                <c:pt idx="1">
                  <c:v>-1.6782102482631876E-2</c:v>
                </c:pt>
                <c:pt idx="2">
                  <c:v>-1.329504883811122E-2</c:v>
                </c:pt>
                <c:pt idx="3">
                  <c:v>-1.093715952438447E-2</c:v>
                </c:pt>
                <c:pt idx="4">
                  <c:v>-1.216093236583265E-2</c:v>
                </c:pt>
                <c:pt idx="5">
                  <c:v>-6.4033278722875802E-3</c:v>
                </c:pt>
                <c:pt idx="6">
                  <c:v>-6.7904851504840286E-3</c:v>
                </c:pt>
                <c:pt idx="7">
                  <c:v>-6.8613942984733214E-3</c:v>
                </c:pt>
                <c:pt idx="8">
                  <c:v>-5.3948723215196262E-3</c:v>
                </c:pt>
                <c:pt idx="9">
                  <c:v>-9.3756506803074329E-3</c:v>
                </c:pt>
                <c:pt idx="10">
                  <c:v>-1.0837311436836528E-2</c:v>
                </c:pt>
                <c:pt idx="11">
                  <c:v>-5.0019874277187704E-3</c:v>
                </c:pt>
                <c:pt idx="12">
                  <c:v>-3.486431935008593E-3</c:v>
                </c:pt>
                <c:pt idx="13">
                  <c:v>-4.7783246983859494E-3</c:v>
                </c:pt>
                <c:pt idx="14">
                  <c:v>2.1406287326481421E-3</c:v>
                </c:pt>
                <c:pt idx="15">
                  <c:v>-5.9180211690047051E-3</c:v>
                </c:pt>
                <c:pt idx="16">
                  <c:v>2.9504001840478609E-3</c:v>
                </c:pt>
                <c:pt idx="17">
                  <c:v>-9.691790604759537E-4</c:v>
                </c:pt>
                <c:pt idx="18">
                  <c:v>-1.3462324374380016E-3</c:v>
                </c:pt>
                <c:pt idx="19">
                  <c:v>-2.993635362013118E-3</c:v>
                </c:pt>
                <c:pt idx="20">
                  <c:v>-7.8437287365891754E-4</c:v>
                </c:pt>
                <c:pt idx="21">
                  <c:v>-2.4647552444898358E-3</c:v>
                </c:pt>
                <c:pt idx="22">
                  <c:v>2.8238296478733491E-3</c:v>
                </c:pt>
                <c:pt idx="23">
                  <c:v>3.4783210699244949E-3</c:v>
                </c:pt>
                <c:pt idx="24">
                  <c:v>-3.8516094787439145E-3</c:v>
                </c:pt>
                <c:pt idx="25">
                  <c:v>2.2402139387070444E-3</c:v>
                </c:pt>
                <c:pt idx="26">
                  <c:v>-6.71934347397186E-3</c:v>
                </c:pt>
                <c:pt idx="27">
                  <c:v>-5.1118975239227166E-3</c:v>
                </c:pt>
                <c:pt idx="28">
                  <c:v>6.4618424063110581E-4</c:v>
                </c:pt>
                <c:pt idx="29">
                  <c:v>-2.1247069576144071E-3</c:v>
                </c:pt>
                <c:pt idx="30">
                  <c:v>-1.5623576161287843E-4</c:v>
                </c:pt>
                <c:pt idx="31">
                  <c:v>3.2026275118397737E-3</c:v>
                </c:pt>
                <c:pt idx="32">
                  <c:v>3.3960940742464198E-4</c:v>
                </c:pt>
                <c:pt idx="33">
                  <c:v>2.972762670632032E-3</c:v>
                </c:pt>
                <c:pt idx="34">
                  <c:v>-2.0470882343621519E-3</c:v>
                </c:pt>
                <c:pt idx="35">
                  <c:v>-3.5233968033506775E-3</c:v>
                </c:pt>
                <c:pt idx="36">
                  <c:v>4.1197331382887656E-4</c:v>
                </c:pt>
                <c:pt idx="37">
                  <c:v>1.0218090188681505E-2</c:v>
                </c:pt>
                <c:pt idx="38">
                  <c:v>7.3906781449270256E-3</c:v>
                </c:pt>
                <c:pt idx="39">
                  <c:v>8.5370757553994824E-3</c:v>
                </c:pt>
                <c:pt idx="40">
                  <c:v>-2.0923354037467339E-4</c:v>
                </c:pt>
                <c:pt idx="41">
                  <c:v>1.6051830557180149E-3</c:v>
                </c:pt>
                <c:pt idx="42">
                  <c:v>2.2322982328051833E-3</c:v>
                </c:pt>
                <c:pt idx="43">
                  <c:v>-9.0666032804735709E-3</c:v>
                </c:pt>
                <c:pt idx="44">
                  <c:v>6.0858990633916744E-3</c:v>
                </c:pt>
                <c:pt idx="45">
                  <c:v>7.6403796025367619E-3</c:v>
                </c:pt>
                <c:pt idx="46">
                  <c:v>2.0041221441779757E-3</c:v>
                </c:pt>
                <c:pt idx="47">
                  <c:v>-6.7492125139896313E-3</c:v>
                </c:pt>
                <c:pt idx="48">
                  <c:v>-8.068656930593868E-3</c:v>
                </c:pt>
                <c:pt idx="49">
                  <c:v>-3.5306459144439088E-3</c:v>
                </c:pt>
                <c:pt idx="50">
                  <c:v>0.27923903928934551</c:v>
                </c:pt>
                <c:pt idx="51">
                  <c:v>0.39375852086881713</c:v>
                </c:pt>
                <c:pt idx="52">
                  <c:v>0.42812291157572407</c:v>
                </c:pt>
                <c:pt idx="53">
                  <c:v>0.43252352286943618</c:v>
                </c:pt>
                <c:pt idx="54">
                  <c:v>0.41559367429026273</c:v>
                </c:pt>
                <c:pt idx="55">
                  <c:v>0.3798668733482693</c:v>
                </c:pt>
                <c:pt idx="56">
                  <c:v>0.34528457624324471</c:v>
                </c:pt>
                <c:pt idx="57">
                  <c:v>0.30412837833689227</c:v>
                </c:pt>
                <c:pt idx="58">
                  <c:v>0.26572699581973969</c:v>
                </c:pt>
                <c:pt idx="59">
                  <c:v>0.24410163285000819</c:v>
                </c:pt>
                <c:pt idx="60">
                  <c:v>0.20920588851491567</c:v>
                </c:pt>
                <c:pt idx="61">
                  <c:v>0.19425470570548803</c:v>
                </c:pt>
                <c:pt idx="62">
                  <c:v>0.17574313788789916</c:v>
                </c:pt>
                <c:pt idx="63">
                  <c:v>0.15965379010974889</c:v>
                </c:pt>
                <c:pt idx="64">
                  <c:v>0.14250794377880671</c:v>
                </c:pt>
                <c:pt idx="65">
                  <c:v>0.13150910833250326</c:v>
                </c:pt>
                <c:pt idx="66">
                  <c:v>0.12247979211788866</c:v>
                </c:pt>
                <c:pt idx="67">
                  <c:v>0.11181422274090939</c:v>
                </c:pt>
                <c:pt idx="68">
                  <c:v>0.10180499625858354</c:v>
                </c:pt>
                <c:pt idx="69">
                  <c:v>9.4749615010877544E-2</c:v>
                </c:pt>
                <c:pt idx="70">
                  <c:v>0.10307150741411546</c:v>
                </c:pt>
                <c:pt idx="71">
                  <c:v>9.3455885387138338E-2</c:v>
                </c:pt>
                <c:pt idx="72">
                  <c:v>8.1728974566582985E-2</c:v>
                </c:pt>
                <c:pt idx="73">
                  <c:v>8.8072938996874406E-2</c:v>
                </c:pt>
                <c:pt idx="74">
                  <c:v>7.8652308714317345E-2</c:v>
                </c:pt>
                <c:pt idx="75">
                  <c:v>7.2602978813536057E-2</c:v>
                </c:pt>
                <c:pt idx="76">
                  <c:v>7.5063730899899914E-2</c:v>
                </c:pt>
                <c:pt idx="77">
                  <c:v>6.2644158129725236E-2</c:v>
                </c:pt>
                <c:pt idx="78">
                  <c:v>5.1720941256946748E-2</c:v>
                </c:pt>
                <c:pt idx="79">
                  <c:v>6.2489624403471666E-2</c:v>
                </c:pt>
                <c:pt idx="80">
                  <c:v>6.1250104711693031E-2</c:v>
                </c:pt>
                <c:pt idx="81">
                  <c:v>6.0386041233234641E-2</c:v>
                </c:pt>
                <c:pt idx="82">
                  <c:v>5.3712078454970349E-2</c:v>
                </c:pt>
                <c:pt idx="83">
                  <c:v>4.9268045343513436E-2</c:v>
                </c:pt>
                <c:pt idx="84">
                  <c:v>6.1257734635624041E-2</c:v>
                </c:pt>
                <c:pt idx="85">
                  <c:v>5.6128658552132976E-2</c:v>
                </c:pt>
                <c:pt idx="86">
                  <c:v>5.9775480736756939E-2</c:v>
                </c:pt>
                <c:pt idx="87">
                  <c:v>4.6852411469257796E-2</c:v>
                </c:pt>
                <c:pt idx="88">
                  <c:v>5.6599043988662216E-2</c:v>
                </c:pt>
                <c:pt idx="89">
                  <c:v>4.1038083526879765E-2</c:v>
                </c:pt>
                <c:pt idx="90">
                  <c:v>4.2878206324573898E-2</c:v>
                </c:pt>
                <c:pt idx="91">
                  <c:v>4.1553732901573166E-2</c:v>
                </c:pt>
                <c:pt idx="92">
                  <c:v>4.047271233720557E-2</c:v>
                </c:pt>
                <c:pt idx="93">
                  <c:v>3.3857857259281435E-2</c:v>
                </c:pt>
                <c:pt idx="94">
                  <c:v>3.7261675958584657E-2</c:v>
                </c:pt>
                <c:pt idx="95">
                  <c:v>3.0680907124867422E-2</c:v>
                </c:pt>
                <c:pt idx="96">
                  <c:v>3.7907056356992611E-2</c:v>
                </c:pt>
                <c:pt idx="97">
                  <c:v>3.6181678481363846E-2</c:v>
                </c:pt>
                <c:pt idx="98">
                  <c:v>4.333587308535785E-2</c:v>
                </c:pt>
                <c:pt idx="99">
                  <c:v>3.2147428511577404E-2</c:v>
                </c:pt>
                <c:pt idx="100">
                  <c:v>3.5346445904995999E-2</c:v>
                </c:pt>
                <c:pt idx="101">
                  <c:v>3.0547496969800837E-2</c:v>
                </c:pt>
                <c:pt idx="102">
                  <c:v>3.7383479658564776E-2</c:v>
                </c:pt>
                <c:pt idx="103">
                  <c:v>3.1702268887964305E-2</c:v>
                </c:pt>
                <c:pt idx="104">
                  <c:v>3.5353911857412677E-2</c:v>
                </c:pt>
                <c:pt idx="105">
                  <c:v>3.4472128854384533E-2</c:v>
                </c:pt>
                <c:pt idx="106">
                  <c:v>4.5859089519178969E-2</c:v>
                </c:pt>
                <c:pt idx="107">
                  <c:v>3.7331786317965014E-2</c:v>
                </c:pt>
                <c:pt idx="108">
                  <c:v>3.9999819304863779E-2</c:v>
                </c:pt>
                <c:pt idx="109">
                  <c:v>3.8407693940437256E-2</c:v>
                </c:pt>
                <c:pt idx="110">
                  <c:v>4.4251240684062915E-2</c:v>
                </c:pt>
                <c:pt idx="111">
                  <c:v>5.192089407285666E-2</c:v>
                </c:pt>
                <c:pt idx="112">
                  <c:v>5.437484512749638E-2</c:v>
                </c:pt>
                <c:pt idx="113">
                  <c:v>4.235794300243384E-2</c:v>
                </c:pt>
                <c:pt idx="114">
                  <c:v>4.448775477356786E-2</c:v>
                </c:pt>
                <c:pt idx="115">
                  <c:v>4.7720148542361882E-2</c:v>
                </c:pt>
                <c:pt idx="116">
                  <c:v>4.0132856337961265E-2</c:v>
                </c:pt>
                <c:pt idx="117">
                  <c:v>4.9352267506867581E-2</c:v>
                </c:pt>
                <c:pt idx="118">
                  <c:v>4.8170538730363865E-2</c:v>
                </c:pt>
                <c:pt idx="119">
                  <c:v>4.1503820889535685E-2</c:v>
                </c:pt>
                <c:pt idx="120">
                  <c:v>4.7711548575673404E-2</c:v>
                </c:pt>
                <c:pt idx="121">
                  <c:v>4.9985986786989199E-2</c:v>
                </c:pt>
                <c:pt idx="122">
                  <c:v>5.7584252920846901E-2</c:v>
                </c:pt>
                <c:pt idx="123">
                  <c:v>5.420232316836885E-2</c:v>
                </c:pt>
                <c:pt idx="124">
                  <c:v>5.8410363369847312E-2</c:v>
                </c:pt>
                <c:pt idx="125">
                  <c:v>5.3828423104782114E-2</c:v>
                </c:pt>
                <c:pt idx="126">
                  <c:v>4.6218259655703184E-2</c:v>
                </c:pt>
                <c:pt idx="127">
                  <c:v>4.0343630937557037E-2</c:v>
                </c:pt>
                <c:pt idx="128">
                  <c:v>5.1581027463364237E-2</c:v>
                </c:pt>
                <c:pt idx="129">
                  <c:v>6.0985659601126035E-2</c:v>
                </c:pt>
                <c:pt idx="130">
                  <c:v>5.7934404308455235E-2</c:v>
                </c:pt>
                <c:pt idx="131">
                  <c:v>5.9909487500516508E-2</c:v>
                </c:pt>
                <c:pt idx="132">
                  <c:v>5.134220929840376E-2</c:v>
                </c:pt>
                <c:pt idx="133">
                  <c:v>5.8320357630373743E-2</c:v>
                </c:pt>
                <c:pt idx="134">
                  <c:v>4.8814534632901023E-2</c:v>
                </c:pt>
                <c:pt idx="135">
                  <c:v>5.2124458116636532E-2</c:v>
                </c:pt>
                <c:pt idx="136">
                  <c:v>5.3107636815148102E-2</c:v>
                </c:pt>
                <c:pt idx="137">
                  <c:v>4.7249740494542537E-2</c:v>
                </c:pt>
                <c:pt idx="138">
                  <c:v>4.6046862904837574E-2</c:v>
                </c:pt>
                <c:pt idx="139">
                  <c:v>5.0933837121520206E-2</c:v>
                </c:pt>
                <c:pt idx="140">
                  <c:v>3.9264008000767708E-2</c:v>
                </c:pt>
                <c:pt idx="141">
                  <c:v>5.1714235604491343E-2</c:v>
                </c:pt>
                <c:pt idx="142">
                  <c:v>4.3291566556094722E-2</c:v>
                </c:pt>
                <c:pt idx="143">
                  <c:v>5.0273522707528669E-2</c:v>
                </c:pt>
                <c:pt idx="144">
                  <c:v>5.9477242640859185E-2</c:v>
                </c:pt>
                <c:pt idx="145">
                  <c:v>5.5471745829354581E-2</c:v>
                </c:pt>
                <c:pt idx="146">
                  <c:v>5.5889840044842494E-2</c:v>
                </c:pt>
                <c:pt idx="147">
                  <c:v>5.2020593673650459E-2</c:v>
                </c:pt>
                <c:pt idx="148">
                  <c:v>5.1075823740164054E-2</c:v>
                </c:pt>
                <c:pt idx="149">
                  <c:v>4.5571349129268753E-2</c:v>
                </c:pt>
                <c:pt idx="150">
                  <c:v>5.1663527669953802E-2</c:v>
                </c:pt>
              </c:numCache>
            </c:numRef>
          </c:val>
          <c:smooth val="0"/>
          <c:extLst>
            <c:ext xmlns:c16="http://schemas.microsoft.com/office/drawing/2014/chart" uri="{C3380CC4-5D6E-409C-BE32-E72D297353CC}">
              <c16:uniqueId val="{00000001-2425-4EC5-964F-5AA0B1353938}"/>
            </c:ext>
          </c:extLst>
        </c:ser>
        <c:dLbls>
          <c:showLegendKey val="0"/>
          <c:showVal val="0"/>
          <c:showCatName val="0"/>
          <c:showSerName val="0"/>
          <c:showPercent val="0"/>
          <c:showBubbleSize val="0"/>
        </c:dLbls>
        <c:marker val="1"/>
        <c:smooth val="0"/>
        <c:axId val="129411728"/>
        <c:axId val="8922712"/>
      </c:lineChart>
      <c:catAx>
        <c:axId val="129411728"/>
        <c:scaling>
          <c:orientation val="minMax"/>
        </c:scaling>
        <c:delete val="0"/>
        <c:axPos val="b"/>
        <c:title>
          <c:tx>
            <c:rich>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r>
                  <a:rPr lang="en-US"/>
                  <a:t>Temps (sec)</a:t>
                </a:r>
              </a:p>
            </c:rich>
          </c:tx>
          <c:layout>
            <c:manualLayout>
              <c:xMode val="edge"/>
              <c:yMode val="edge"/>
              <c:x val="0.47085680421987386"/>
              <c:y val="0.82193392898619622"/>
            </c:manualLayout>
          </c:layout>
          <c:overlay val="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fr-FR"/>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0"/>
          <a:lstStyle/>
          <a:p>
            <a:pPr>
              <a:defRPr sz="1000" b="1" i="0" u="none" strike="noStrike" kern="1200" baseline="0">
                <a:solidFill>
                  <a:sysClr val="windowText" lastClr="000000"/>
                </a:solidFill>
                <a:latin typeface="+mn-lt"/>
                <a:ea typeface="+mn-ea"/>
                <a:cs typeface="+mn-cs"/>
              </a:defRPr>
            </a:pPr>
            <a:endParaRPr lang="fr-FR"/>
          </a:p>
        </c:txPr>
        <c:crossAx val="8922712"/>
        <c:crosses val="autoZero"/>
        <c:auto val="1"/>
        <c:lblAlgn val="ctr"/>
        <c:lblOffset val="100"/>
        <c:noMultiLvlLbl val="0"/>
      </c:catAx>
      <c:valAx>
        <c:axId val="89227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r>
                  <a:rPr lang="en-US"/>
                  <a:t>Concentration en DA extra-cellulaire (µM)</a:t>
                </a:r>
              </a:p>
            </c:rich>
          </c:tx>
          <c:layout>
            <c:manualLayout>
              <c:xMode val="edge"/>
              <c:yMode val="edge"/>
              <c:x val="4.8221270584374639E-3"/>
              <c:y val="9.9450041352722424E-2"/>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fr-FR"/>
          </a:p>
        </c:txPr>
        <c:crossAx val="129411728"/>
        <c:crosses val="autoZero"/>
        <c:crossBetween val="midCat"/>
      </c:valAx>
      <c:spPr>
        <a:noFill/>
        <a:ln>
          <a:noFill/>
        </a:ln>
        <a:effectLst/>
      </c:spPr>
    </c:plotArea>
    <c:legend>
      <c:legendPos val="b"/>
      <c:layout>
        <c:manualLayout>
          <c:xMode val="edge"/>
          <c:yMode val="edge"/>
          <c:x val="0.71026374867698505"/>
          <c:y val="8.848869224157703E-2"/>
          <c:w val="0.20153379561731999"/>
          <c:h val="5.0619020974462338E-2"/>
        </c:manualLayout>
      </c:layout>
      <c:overlay val="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noFill/>
    <a:ln>
      <a:noFill/>
    </a:ln>
    <a:effectLst/>
  </c:spPr>
  <c:txPr>
    <a:bodyPr/>
    <a:lstStyle/>
    <a:p>
      <a:pPr>
        <a:defRPr sz="1100" b="1">
          <a:solidFill>
            <a:sysClr val="windowText" lastClr="000000"/>
          </a:solidFill>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Analysis!$AC$43</c:f>
              <c:strCache>
                <c:ptCount val="1"/>
                <c:pt idx="0">
                  <c:v>Mean</c:v>
                </c:pt>
              </c:strCache>
            </c:strRef>
          </c:tx>
          <c:spPr>
            <a:solidFill>
              <a:schemeClr val="accent1"/>
            </a:solidFill>
            <a:ln>
              <a:solidFill>
                <a:schemeClr val="tx1"/>
              </a:solidFill>
            </a:ln>
            <a:effectLst/>
          </c:spPr>
          <c:invertIfNegative val="0"/>
          <c:dPt>
            <c:idx val="0"/>
            <c:invertIfNegative val="0"/>
            <c:bubble3D val="0"/>
            <c:spPr>
              <a:solidFill>
                <a:schemeClr val="tx1"/>
              </a:solidFill>
              <a:ln>
                <a:solidFill>
                  <a:schemeClr val="tx1"/>
                </a:solidFill>
              </a:ln>
              <a:effectLst/>
            </c:spPr>
            <c:extLst>
              <c:ext xmlns:c16="http://schemas.microsoft.com/office/drawing/2014/chart" uri="{C3380CC4-5D6E-409C-BE32-E72D297353CC}">
                <c16:uniqueId val="{00000001-A495-4073-9A64-C9862B68D909}"/>
              </c:ext>
            </c:extLst>
          </c:dPt>
          <c:dPt>
            <c:idx val="1"/>
            <c:invertIfNegative val="0"/>
            <c:bubble3D val="0"/>
            <c:spPr>
              <a:solidFill>
                <a:srgbClr val="FF0000"/>
              </a:solidFill>
              <a:ln>
                <a:solidFill>
                  <a:schemeClr val="tx1"/>
                </a:solidFill>
              </a:ln>
              <a:effectLst/>
            </c:spPr>
            <c:extLst>
              <c:ext xmlns:c16="http://schemas.microsoft.com/office/drawing/2014/chart" uri="{C3380CC4-5D6E-409C-BE32-E72D297353CC}">
                <c16:uniqueId val="{00000003-A495-4073-9A64-C9862B68D909}"/>
              </c:ext>
            </c:extLst>
          </c:dPt>
          <c:errBars>
            <c:errBarType val="plus"/>
            <c:errValType val="cust"/>
            <c:noEndCap val="0"/>
            <c:plus>
              <c:numRef>
                <c:f>Analysis!$AD$44:$AE$44</c:f>
                <c:numCache>
                  <c:formatCode>General</c:formatCode>
                  <c:ptCount val="2"/>
                  <c:pt idx="0">
                    <c:v>0.23813806168419197</c:v>
                  </c:pt>
                  <c:pt idx="1">
                    <c:v>8.6615814444723147E-2</c:v>
                  </c:pt>
                </c:numCache>
              </c:numRef>
            </c:plus>
            <c:minus>
              <c:numLit>
                <c:formatCode>General</c:formatCode>
                <c:ptCount val="1"/>
                <c:pt idx="0">
                  <c:v>1</c:v>
                </c:pt>
              </c:numLit>
            </c:minus>
            <c:spPr>
              <a:noFill/>
              <a:ln w="15875" cap="flat" cmpd="sng" algn="ctr">
                <a:solidFill>
                  <a:sysClr val="windowText" lastClr="000000"/>
                </a:solidFill>
                <a:round/>
              </a:ln>
              <a:effectLst/>
            </c:spPr>
          </c:errBars>
          <c:cat>
            <c:strRef>
              <c:f>Analysis!$AD$42:$AE$42</c:f>
              <c:strCache>
                <c:ptCount val="2"/>
                <c:pt idx="0">
                  <c:v>Wt</c:v>
                </c:pt>
                <c:pt idx="1">
                  <c:v>KO</c:v>
                </c:pt>
              </c:strCache>
            </c:strRef>
          </c:cat>
          <c:val>
            <c:numRef>
              <c:f>Analysis!$AD$43:$AE$43</c:f>
              <c:numCache>
                <c:formatCode>0.00</c:formatCode>
                <c:ptCount val="2"/>
                <c:pt idx="0">
                  <c:v>1.1118712952305414</c:v>
                </c:pt>
                <c:pt idx="1">
                  <c:v>0.4779455418132349</c:v>
                </c:pt>
              </c:numCache>
            </c:numRef>
          </c:val>
          <c:extLst>
            <c:ext xmlns:c16="http://schemas.microsoft.com/office/drawing/2014/chart" uri="{C3380CC4-5D6E-409C-BE32-E72D297353CC}">
              <c16:uniqueId val="{00000004-A495-4073-9A64-C9862B68D909}"/>
            </c:ext>
          </c:extLst>
        </c:ser>
        <c:dLbls>
          <c:showLegendKey val="0"/>
          <c:showVal val="0"/>
          <c:showCatName val="0"/>
          <c:showSerName val="0"/>
          <c:showPercent val="0"/>
          <c:showBubbleSize val="0"/>
        </c:dLbls>
        <c:gapWidth val="120"/>
        <c:overlap val="-27"/>
        <c:axId val="130310816"/>
        <c:axId val="130370112"/>
      </c:barChart>
      <c:catAx>
        <c:axId val="130310816"/>
        <c:scaling>
          <c:orientation val="minMax"/>
        </c:scaling>
        <c:delete val="0"/>
        <c:axPos val="b"/>
        <c:numFmt formatCode="General" sourceLinked="1"/>
        <c:majorTickMark val="none"/>
        <c:minorTickMark val="none"/>
        <c:tickLblPos val="nextTo"/>
        <c:spPr>
          <a:noFill/>
          <a:ln w="15875" cap="flat" cmpd="sng" algn="ctr">
            <a:solidFill>
              <a:sysClr val="windowText" lastClr="000000"/>
            </a:solidFill>
            <a:round/>
          </a:ln>
          <a:effectLst/>
        </c:spPr>
        <c:txPr>
          <a:bodyPr rot="-6000000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endParaRPr lang="fr-FR"/>
          </a:p>
        </c:txPr>
        <c:crossAx val="130370112"/>
        <c:crosses val="autoZero"/>
        <c:auto val="1"/>
        <c:lblAlgn val="ctr"/>
        <c:lblOffset val="100"/>
        <c:noMultiLvlLbl val="0"/>
      </c:catAx>
      <c:valAx>
        <c:axId val="130370112"/>
        <c:scaling>
          <c:orientation val="minMax"/>
        </c:scaling>
        <c:delete val="0"/>
        <c:axPos val="l"/>
        <c:title>
          <c:tx>
            <c:rich>
              <a:bodyPr rot="-540000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r>
                  <a:rPr lang="en-US"/>
                  <a:t>Concentration maximale </a:t>
                </a:r>
              </a:p>
              <a:p>
                <a:pPr>
                  <a:defRPr/>
                </a:pPr>
                <a:r>
                  <a:rPr lang="en-US"/>
                  <a:t>de dopamine (µM)</a:t>
                </a:r>
              </a:p>
            </c:rich>
          </c:tx>
          <c:layout>
            <c:manualLayout>
              <c:xMode val="edge"/>
              <c:yMode val="edge"/>
              <c:x val="3.2835811891303981E-2"/>
              <c:y val="0.22677456984543598"/>
            </c:manualLayout>
          </c:layout>
          <c:overlay val="0"/>
          <c:spPr>
            <a:noFill/>
            <a:ln>
              <a:noFill/>
            </a:ln>
            <a:effectLst/>
          </c:spPr>
          <c:txPr>
            <a:bodyPr rot="-540000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endParaRPr lang="fr-FR"/>
            </a:p>
          </c:txPr>
        </c:title>
        <c:numFmt formatCode="0.0" sourceLinked="0"/>
        <c:majorTickMark val="out"/>
        <c:minorTickMark val="none"/>
        <c:tickLblPos val="nextTo"/>
        <c:spPr>
          <a:noFill/>
          <a:ln w="15875">
            <a:solidFill>
              <a:sysClr val="windowText" lastClr="000000"/>
            </a:solidFill>
          </a:ln>
          <a:effectLst/>
        </c:spPr>
        <c:txPr>
          <a:bodyPr rot="-6000000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endParaRPr lang="fr-FR"/>
          </a:p>
        </c:txPr>
        <c:crossAx val="130310816"/>
        <c:crosses val="autoZero"/>
        <c:crossBetween val="between"/>
      </c:valAx>
      <c:spPr>
        <a:noFill/>
        <a:ln>
          <a:noFill/>
        </a:ln>
        <a:effectLst/>
      </c:spPr>
    </c:plotArea>
    <c:plotVisOnly val="1"/>
    <c:dispBlanksAs val="gap"/>
    <c:showDLblsOverMax val="0"/>
  </c:chart>
  <c:spPr>
    <a:noFill/>
    <a:ln>
      <a:noFill/>
    </a:ln>
    <a:effectLst/>
  </c:spPr>
  <c:txPr>
    <a:bodyPr/>
    <a:lstStyle/>
    <a:p>
      <a:pPr>
        <a:defRPr sz="1050" b="1">
          <a:solidFill>
            <a:sysClr val="windowText" lastClr="000000"/>
          </a:solidFill>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'Re-uptake'!$R$1</c:f>
              <c:strCache>
                <c:ptCount val="1"/>
                <c:pt idx="0">
                  <c:v>Wt</c:v>
                </c:pt>
              </c:strCache>
            </c:strRef>
          </c:tx>
          <c:spPr>
            <a:ln w="15875" cap="rnd">
              <a:solidFill>
                <a:schemeClr val="tx1"/>
              </a:solidFill>
              <a:round/>
            </a:ln>
            <a:effectLst/>
          </c:spPr>
          <c:marker>
            <c:symbol val="circle"/>
            <c:size val="4"/>
            <c:spPr>
              <a:solidFill>
                <a:schemeClr val="bg1"/>
              </a:solidFill>
              <a:ln w="9525">
                <a:solidFill>
                  <a:schemeClr val="tx1"/>
                </a:solidFill>
              </a:ln>
              <a:effectLst/>
            </c:spPr>
          </c:marker>
          <c:cat>
            <c:numRef>
              <c:f>'Re-uptake'!$A$2:$A$152</c:f>
              <c:numCache>
                <c:formatCode>0.00E+00</c:formatCode>
                <c:ptCount val="15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numCache>
            </c:numRef>
          </c:cat>
          <c:val>
            <c:numRef>
              <c:f>'Re-uptake'!$R$2:$R$152</c:f>
              <c:numCache>
                <c:formatCode>0.00E+00</c:formatCode>
                <c:ptCount val="151"/>
                <c:pt idx="0">
                  <c:v>-7.30143084839788E-3</c:v>
                </c:pt>
                <c:pt idx="1">
                  <c:v>7.7321375876064887E-3</c:v>
                </c:pt>
                <c:pt idx="2">
                  <c:v>-1.8800100371356866E-3</c:v>
                </c:pt>
                <c:pt idx="3">
                  <c:v>-4.0105165139095629E-4</c:v>
                </c:pt>
                <c:pt idx="4">
                  <c:v>-1.3663680007126185E-3</c:v>
                </c:pt>
                <c:pt idx="5">
                  <c:v>1.1712107932793954E-2</c:v>
                </c:pt>
                <c:pt idx="6">
                  <c:v>-2.7749856200740284E-3</c:v>
                </c:pt>
                <c:pt idx="7">
                  <c:v>-1.3065756978763465E-3</c:v>
                </c:pt>
                <c:pt idx="8">
                  <c:v>3.8145053203444746E-3</c:v>
                </c:pt>
                <c:pt idx="9">
                  <c:v>-4.7572563458129144E-3</c:v>
                </c:pt>
                <c:pt idx="10">
                  <c:v>-8.7728945913777626E-4</c:v>
                </c:pt>
                <c:pt idx="11">
                  <c:v>-1.9856969404891304E-4</c:v>
                </c:pt>
                <c:pt idx="12">
                  <c:v>5.4523409577187532E-3</c:v>
                </c:pt>
                <c:pt idx="13">
                  <c:v>-4.6907852272920587E-3</c:v>
                </c:pt>
                <c:pt idx="14">
                  <c:v>-5.2220443074042317E-3</c:v>
                </c:pt>
                <c:pt idx="15">
                  <c:v>-4.420343343730546E-3</c:v>
                </c:pt>
                <c:pt idx="16">
                  <c:v>5.7237004408352233E-3</c:v>
                </c:pt>
                <c:pt idx="17">
                  <c:v>-1.8726616531100262E-3</c:v>
                </c:pt>
                <c:pt idx="18">
                  <c:v>6.6388532755643883E-3</c:v>
                </c:pt>
                <c:pt idx="19">
                  <c:v>1.4177197266599616E-3</c:v>
                </c:pt>
                <c:pt idx="20">
                  <c:v>-4.519182027796948E-3</c:v>
                </c:pt>
                <c:pt idx="21">
                  <c:v>-1.1483250058621772E-3</c:v>
                </c:pt>
                <c:pt idx="22">
                  <c:v>7.6541479729969079E-3</c:v>
                </c:pt>
                <c:pt idx="23">
                  <c:v>-7.5825380954891994E-4</c:v>
                </c:pt>
                <c:pt idx="24">
                  <c:v>-3.5449081099543723E-3</c:v>
                </c:pt>
                <c:pt idx="25">
                  <c:v>8.3340348112923394E-3</c:v>
                </c:pt>
                <c:pt idx="26">
                  <c:v>1.9348362583418362E-4</c:v>
                </c:pt>
                <c:pt idx="27">
                  <c:v>2.3649970318100353E-3</c:v>
                </c:pt>
                <c:pt idx="28">
                  <c:v>-5.2651213262908392E-3</c:v>
                </c:pt>
                <c:pt idx="29">
                  <c:v>8.7354707364512615E-3</c:v>
                </c:pt>
                <c:pt idx="30">
                  <c:v>8.9320099987712197E-3</c:v>
                </c:pt>
                <c:pt idx="31">
                  <c:v>8.6009251149990439E-3</c:v>
                </c:pt>
                <c:pt idx="32">
                  <c:v>1.1367171184089553E-2</c:v>
                </c:pt>
                <c:pt idx="33">
                  <c:v>-4.595705959249869E-3</c:v>
                </c:pt>
                <c:pt idx="34">
                  <c:v>6.9589261251643431E-3</c:v>
                </c:pt>
                <c:pt idx="35">
                  <c:v>5.3386730399132016E-3</c:v>
                </c:pt>
                <c:pt idx="36">
                  <c:v>1.0546521677794102E-2</c:v>
                </c:pt>
                <c:pt idx="37">
                  <c:v>-9.2329687742752874E-5</c:v>
                </c:pt>
                <c:pt idx="38">
                  <c:v>3.4751878998987031E-3</c:v>
                </c:pt>
                <c:pt idx="39">
                  <c:v>6.4519117338485126E-3</c:v>
                </c:pt>
                <c:pt idx="40">
                  <c:v>5.2771614943043967E-3</c:v>
                </c:pt>
                <c:pt idx="41">
                  <c:v>5.7513904092365538E-3</c:v>
                </c:pt>
                <c:pt idx="42">
                  <c:v>1.2289474982843961E-2</c:v>
                </c:pt>
                <c:pt idx="43">
                  <c:v>7.8167721720093508E-3</c:v>
                </c:pt>
                <c:pt idx="44">
                  <c:v>3.0322024736975429E-3</c:v>
                </c:pt>
                <c:pt idx="45">
                  <c:v>3.2042134467037036E-3</c:v>
                </c:pt>
                <c:pt idx="46">
                  <c:v>6.6653785082361142E-3</c:v>
                </c:pt>
                <c:pt idx="47">
                  <c:v>9.410376879714407E-3</c:v>
                </c:pt>
                <c:pt idx="48">
                  <c:v>5.7520142797347785E-3</c:v>
                </c:pt>
                <c:pt idx="49">
                  <c:v>1.9611735867673702E-2</c:v>
                </c:pt>
                <c:pt idx="50">
                  <c:v>0.45696383192013013</c:v>
                </c:pt>
                <c:pt idx="51">
                  <c:v>0.85503743571419266</c:v>
                </c:pt>
                <c:pt idx="52">
                  <c:v>1.1185215697446735</c:v>
                </c:pt>
                <c:pt idx="53">
                  <c:v>1.3241405958916317</c:v>
                </c:pt>
                <c:pt idx="54">
                  <c:v>1.4481133959520371</c:v>
                </c:pt>
                <c:pt idx="55">
                  <c:v>1.4897889152330379</c:v>
                </c:pt>
                <c:pt idx="56">
                  <c:v>1.4641499145350396</c:v>
                </c:pt>
                <c:pt idx="57">
                  <c:v>1.3977392479404014</c:v>
                </c:pt>
                <c:pt idx="58">
                  <c:v>1.3214074858079456</c:v>
                </c:pt>
                <c:pt idx="59">
                  <c:v>1.2392177341182808</c:v>
                </c:pt>
                <c:pt idx="60">
                  <c:v>1.140233592001912</c:v>
                </c:pt>
                <c:pt idx="61">
                  <c:v>1.0651021385892001</c:v>
                </c:pt>
                <c:pt idx="62">
                  <c:v>0.9940589541564121</c:v>
                </c:pt>
                <c:pt idx="63">
                  <c:v>0.91959478193296873</c:v>
                </c:pt>
                <c:pt idx="64">
                  <c:v>0.85164544448003476</c:v>
                </c:pt>
                <c:pt idx="65">
                  <c:v>0.77875909313783542</c:v>
                </c:pt>
                <c:pt idx="66">
                  <c:v>0.72465330716051368</c:v>
                </c:pt>
                <c:pt idx="67">
                  <c:v>0.6763437427031852</c:v>
                </c:pt>
                <c:pt idx="68">
                  <c:v>0.63226176892765262</c:v>
                </c:pt>
                <c:pt idx="69">
                  <c:v>0.58397233003845983</c:v>
                </c:pt>
                <c:pt idx="70">
                  <c:v>0.54575609172506712</c:v>
                </c:pt>
                <c:pt idx="71">
                  <c:v>0.52038250895010685</c:v>
                </c:pt>
                <c:pt idx="72">
                  <c:v>0.48639306227700968</c:v>
                </c:pt>
                <c:pt idx="73">
                  <c:v>0.46157761002148956</c:v>
                </c:pt>
                <c:pt idx="74">
                  <c:v>0.42784022455341758</c:v>
                </c:pt>
                <c:pt idx="75">
                  <c:v>0.40588381421165431</c:v>
                </c:pt>
                <c:pt idx="76">
                  <c:v>0.38867315992652596</c:v>
                </c:pt>
                <c:pt idx="77">
                  <c:v>0.36055841369454911</c:v>
                </c:pt>
                <c:pt idx="78">
                  <c:v>0.34470115457952544</c:v>
                </c:pt>
                <c:pt idx="79">
                  <c:v>0.33107599895288098</c:v>
                </c:pt>
                <c:pt idx="80">
                  <c:v>0.32998070074542613</c:v>
                </c:pt>
                <c:pt idx="81">
                  <c:v>0.31528518491084312</c:v>
                </c:pt>
                <c:pt idx="82">
                  <c:v>0.3026210516030261</c:v>
                </c:pt>
                <c:pt idx="83">
                  <c:v>0.29856538572613467</c:v>
                </c:pt>
                <c:pt idx="84">
                  <c:v>0.29031562294120145</c:v>
                </c:pt>
                <c:pt idx="85">
                  <c:v>0.28440928651960656</c:v>
                </c:pt>
                <c:pt idx="86">
                  <c:v>0.26459973539340098</c:v>
                </c:pt>
                <c:pt idx="87">
                  <c:v>0.26736880199846119</c:v>
                </c:pt>
                <c:pt idx="88">
                  <c:v>0.26237426061614361</c:v>
                </c:pt>
                <c:pt idx="89">
                  <c:v>0.24833222372759062</c:v>
                </c:pt>
                <c:pt idx="90">
                  <c:v>0.24631411974311751</c:v>
                </c:pt>
                <c:pt idx="91">
                  <c:v>0.22948292757741678</c:v>
                </c:pt>
                <c:pt idx="92">
                  <c:v>0.2329102191381188</c:v>
                </c:pt>
                <c:pt idx="93">
                  <c:v>0.22465946702678327</c:v>
                </c:pt>
                <c:pt idx="94">
                  <c:v>0.22308649326139265</c:v>
                </c:pt>
                <c:pt idx="95">
                  <c:v>0.22093682453829194</c:v>
                </c:pt>
                <c:pt idx="96">
                  <c:v>0.21994609537610557</c:v>
                </c:pt>
                <c:pt idx="97">
                  <c:v>0.22097857560678552</c:v>
                </c:pt>
                <c:pt idx="98">
                  <c:v>0.2107831013279132</c:v>
                </c:pt>
                <c:pt idx="99">
                  <c:v>0.19428811750517044</c:v>
                </c:pt>
                <c:pt idx="100">
                  <c:v>0.20157999641346119</c:v>
                </c:pt>
                <c:pt idx="101">
                  <c:v>0.21036320055013319</c:v>
                </c:pt>
                <c:pt idx="102">
                  <c:v>0.19952558514351687</c:v>
                </c:pt>
                <c:pt idx="103">
                  <c:v>0.21197004376822665</c:v>
                </c:pt>
                <c:pt idx="104">
                  <c:v>0.20070806777726183</c:v>
                </c:pt>
                <c:pt idx="105">
                  <c:v>0.20855948148192738</c:v>
                </c:pt>
                <c:pt idx="106">
                  <c:v>0.19592528113744842</c:v>
                </c:pt>
                <c:pt idx="107">
                  <c:v>0.1963410482739541</c:v>
                </c:pt>
                <c:pt idx="108">
                  <c:v>0.19417323884477009</c:v>
                </c:pt>
                <c:pt idx="109">
                  <c:v>0.19261475716878512</c:v>
                </c:pt>
                <c:pt idx="110">
                  <c:v>0.19637519580947599</c:v>
                </c:pt>
                <c:pt idx="111">
                  <c:v>0.18614796674800474</c:v>
                </c:pt>
                <c:pt idx="112">
                  <c:v>0.1949592902607806</c:v>
                </c:pt>
                <c:pt idx="113">
                  <c:v>0.17893425043857811</c:v>
                </c:pt>
                <c:pt idx="114">
                  <c:v>0.19132483309377332</c:v>
                </c:pt>
                <c:pt idx="115">
                  <c:v>0.18283183593659894</c:v>
                </c:pt>
                <c:pt idx="116">
                  <c:v>0.18945773965746934</c:v>
                </c:pt>
                <c:pt idx="117">
                  <c:v>0.18613425758432983</c:v>
                </c:pt>
                <c:pt idx="118">
                  <c:v>0.18968621105411218</c:v>
                </c:pt>
                <c:pt idx="119">
                  <c:v>0.17601756299983476</c:v>
                </c:pt>
                <c:pt idx="120">
                  <c:v>0.1814333620716177</c:v>
                </c:pt>
                <c:pt idx="121">
                  <c:v>0.18526454092899797</c:v>
                </c:pt>
                <c:pt idx="122">
                  <c:v>0.18454876353268562</c:v>
                </c:pt>
                <c:pt idx="123">
                  <c:v>0.17541371861229091</c:v>
                </c:pt>
                <c:pt idx="124">
                  <c:v>0.18589066090297576</c:v>
                </c:pt>
                <c:pt idx="125">
                  <c:v>0.17775345830223047</c:v>
                </c:pt>
                <c:pt idx="126">
                  <c:v>0.17906902781269055</c:v>
                </c:pt>
                <c:pt idx="127">
                  <c:v>0.18117420529920797</c:v>
                </c:pt>
                <c:pt idx="128">
                  <c:v>0.1785497410127963</c:v>
                </c:pt>
                <c:pt idx="129">
                  <c:v>0.17822537077163714</c:v>
                </c:pt>
                <c:pt idx="130">
                  <c:v>0.16926088873403008</c:v>
                </c:pt>
                <c:pt idx="131">
                  <c:v>0.17903520133035</c:v>
                </c:pt>
                <c:pt idx="132">
                  <c:v>0.17874610436796745</c:v>
                </c:pt>
                <c:pt idx="133">
                  <c:v>0.17887196502857902</c:v>
                </c:pt>
                <c:pt idx="134">
                  <c:v>0.17553958399691733</c:v>
                </c:pt>
                <c:pt idx="135">
                  <c:v>0.17622154752224209</c:v>
                </c:pt>
                <c:pt idx="136">
                  <c:v>0.18373381017971177</c:v>
                </c:pt>
                <c:pt idx="137">
                  <c:v>0.18020666897435389</c:v>
                </c:pt>
                <c:pt idx="138">
                  <c:v>0.18126433814779133</c:v>
                </c:pt>
                <c:pt idx="139">
                  <c:v>0.17154248056892268</c:v>
                </c:pt>
                <c:pt idx="140">
                  <c:v>0.16738731045922967</c:v>
                </c:pt>
                <c:pt idx="141">
                  <c:v>0.17685443717164442</c:v>
                </c:pt>
                <c:pt idx="142">
                  <c:v>0.17359145524073857</c:v>
                </c:pt>
                <c:pt idx="143">
                  <c:v>0.17382191936964611</c:v>
                </c:pt>
                <c:pt idx="144">
                  <c:v>0.17768013279825826</c:v>
                </c:pt>
                <c:pt idx="145">
                  <c:v>0.17492516899900004</c:v>
                </c:pt>
                <c:pt idx="146">
                  <c:v>0.17885994146370918</c:v>
                </c:pt>
                <c:pt idx="147">
                  <c:v>0.17849093270902544</c:v>
                </c:pt>
                <c:pt idx="148">
                  <c:v>0.17813551918994716</c:v>
                </c:pt>
                <c:pt idx="149">
                  <c:v>0.17102612804641301</c:v>
                </c:pt>
                <c:pt idx="150">
                  <c:v>0.18239869187503832</c:v>
                </c:pt>
              </c:numCache>
            </c:numRef>
          </c:val>
          <c:smooth val="0"/>
          <c:extLst>
            <c:ext xmlns:c16="http://schemas.microsoft.com/office/drawing/2014/chart" uri="{C3380CC4-5D6E-409C-BE32-E72D297353CC}">
              <c16:uniqueId val="{00000000-7E2B-4D4B-83B6-0020CF8717C6}"/>
            </c:ext>
          </c:extLst>
        </c:ser>
        <c:ser>
          <c:idx val="1"/>
          <c:order val="1"/>
          <c:tx>
            <c:strRef>
              <c:f>'Re-uptake'!$AN$1</c:f>
              <c:strCache>
                <c:ptCount val="1"/>
                <c:pt idx="0">
                  <c:v>KO</c:v>
                </c:pt>
              </c:strCache>
            </c:strRef>
          </c:tx>
          <c:spPr>
            <a:ln w="15875" cap="rnd">
              <a:solidFill>
                <a:srgbClr val="FF0000"/>
              </a:solidFill>
              <a:round/>
            </a:ln>
            <a:effectLst/>
          </c:spPr>
          <c:marker>
            <c:symbol val="circle"/>
            <c:size val="3"/>
            <c:spPr>
              <a:solidFill>
                <a:srgbClr val="FF0000"/>
              </a:solidFill>
              <a:ln w="9525">
                <a:solidFill>
                  <a:srgbClr val="FF0000"/>
                </a:solidFill>
              </a:ln>
              <a:effectLst/>
            </c:spPr>
          </c:marker>
          <c:cat>
            <c:numRef>
              <c:f>'Re-uptake'!$A$2:$A$152</c:f>
              <c:numCache>
                <c:formatCode>0.00E+00</c:formatCode>
                <c:ptCount val="15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numCache>
            </c:numRef>
          </c:cat>
          <c:val>
            <c:numRef>
              <c:f>'Re-uptake'!$AN$2:$AN$152</c:f>
              <c:numCache>
                <c:formatCode>0.00E+00</c:formatCode>
                <c:ptCount val="151"/>
                <c:pt idx="0">
                  <c:v>-5.3895041231881401E-3</c:v>
                </c:pt>
                <c:pt idx="1">
                  <c:v>-1.6249735884387485E-2</c:v>
                </c:pt>
                <c:pt idx="2">
                  <c:v>-1.9067544573441998E-2</c:v>
                </c:pt>
                <c:pt idx="3">
                  <c:v>-9.2443735417827126E-3</c:v>
                </c:pt>
                <c:pt idx="4">
                  <c:v>-9.1414691524097664E-3</c:v>
                </c:pt>
                <c:pt idx="5">
                  <c:v>-1.0413275071302198E-2</c:v>
                </c:pt>
                <c:pt idx="6">
                  <c:v>-1.0886707895912749E-2</c:v>
                </c:pt>
                <c:pt idx="7">
                  <c:v>-8.5031811175483325E-3</c:v>
                </c:pt>
                <c:pt idx="8">
                  <c:v>8.1335391064428608E-5</c:v>
                </c:pt>
                <c:pt idx="9">
                  <c:v>-1.0842124173399534E-2</c:v>
                </c:pt>
                <c:pt idx="10">
                  <c:v>3.7391514848327304E-4</c:v>
                </c:pt>
                <c:pt idx="11">
                  <c:v>-8.6638945532380406E-3</c:v>
                </c:pt>
                <c:pt idx="12">
                  <c:v>-1.2384022151038924E-2</c:v>
                </c:pt>
                <c:pt idx="13">
                  <c:v>-8.8720881777962675E-3</c:v>
                </c:pt>
                <c:pt idx="14">
                  <c:v>-2.9024122682694219E-3</c:v>
                </c:pt>
                <c:pt idx="15">
                  <c:v>1.9882568827287927E-3</c:v>
                </c:pt>
                <c:pt idx="16">
                  <c:v>-7.8350745529544687E-4</c:v>
                </c:pt>
                <c:pt idx="17">
                  <c:v>7.8951275919026407E-4</c:v>
                </c:pt>
                <c:pt idx="18">
                  <c:v>-1.7391667463135879E-3</c:v>
                </c:pt>
                <c:pt idx="19">
                  <c:v>3.8094736847842466E-4</c:v>
                </c:pt>
                <c:pt idx="20">
                  <c:v>-4.8797289086744819E-3</c:v>
                </c:pt>
                <c:pt idx="21">
                  <c:v>1.9600887765499715E-3</c:v>
                </c:pt>
                <c:pt idx="22">
                  <c:v>3.7614554842469827E-3</c:v>
                </c:pt>
                <c:pt idx="23">
                  <c:v>3.5004993419789653E-3</c:v>
                </c:pt>
                <c:pt idx="24">
                  <c:v>-3.2887472980688056E-4</c:v>
                </c:pt>
                <c:pt idx="25">
                  <c:v>1.910633454677655E-3</c:v>
                </c:pt>
                <c:pt idx="26">
                  <c:v>-1.0893039864299677E-3</c:v>
                </c:pt>
                <c:pt idx="27">
                  <c:v>1.232378203600378E-2</c:v>
                </c:pt>
                <c:pt idx="28">
                  <c:v>-4.1435848599263737E-3</c:v>
                </c:pt>
                <c:pt idx="29">
                  <c:v>5.6853984473634054E-3</c:v>
                </c:pt>
                <c:pt idx="30">
                  <c:v>6.084453190207912E-3</c:v>
                </c:pt>
                <c:pt idx="31">
                  <c:v>1.4460156479098575E-2</c:v>
                </c:pt>
                <c:pt idx="32">
                  <c:v>1.4673335132642677E-2</c:v>
                </c:pt>
                <c:pt idx="33">
                  <c:v>8.8488533494651602E-3</c:v>
                </c:pt>
                <c:pt idx="34">
                  <c:v>1.1624171417983463E-2</c:v>
                </c:pt>
                <c:pt idx="35">
                  <c:v>3.3134949151168505E-3</c:v>
                </c:pt>
                <c:pt idx="36">
                  <c:v>-6.1463445242772759E-3</c:v>
                </c:pt>
                <c:pt idx="37">
                  <c:v>5.7818124211971925E-3</c:v>
                </c:pt>
                <c:pt idx="38">
                  <c:v>1.0003238027687038E-2</c:v>
                </c:pt>
                <c:pt idx="39">
                  <c:v>1.9629787033384801E-3</c:v>
                </c:pt>
                <c:pt idx="40">
                  <c:v>-2.6777702196850227E-3</c:v>
                </c:pt>
                <c:pt idx="41">
                  <c:v>-1.7011498790878408E-3</c:v>
                </c:pt>
                <c:pt idx="42">
                  <c:v>2.9213091702317596E-3</c:v>
                </c:pt>
                <c:pt idx="43">
                  <c:v>-1.7143413114580023E-4</c:v>
                </c:pt>
                <c:pt idx="44">
                  <c:v>1.0041584638073354E-2</c:v>
                </c:pt>
                <c:pt idx="45">
                  <c:v>6.1951729305787994E-3</c:v>
                </c:pt>
                <c:pt idx="46">
                  <c:v>8.7477823128913022E-3</c:v>
                </c:pt>
                <c:pt idx="47">
                  <c:v>3.0652104793714679E-3</c:v>
                </c:pt>
                <c:pt idx="48">
                  <c:v>1.2136421246209826E-2</c:v>
                </c:pt>
                <c:pt idx="49">
                  <c:v>1.1716344952346733E-2</c:v>
                </c:pt>
                <c:pt idx="50">
                  <c:v>0.51066943739769644</c:v>
                </c:pt>
                <c:pt idx="51">
                  <c:v>0.91645373601602964</c:v>
                </c:pt>
                <c:pt idx="52">
                  <c:v>1.1630136779113835</c:v>
                </c:pt>
                <c:pt idx="53">
                  <c:v>1.3683857369466408</c:v>
                </c:pt>
                <c:pt idx="54">
                  <c:v>1.5416462464370968</c:v>
                </c:pt>
                <c:pt idx="55">
                  <c:v>1.5465057424754918</c:v>
                </c:pt>
                <c:pt idx="56">
                  <c:v>1.4891353396048359</c:v>
                </c:pt>
                <c:pt idx="57">
                  <c:v>1.3908586351615408</c:v>
                </c:pt>
                <c:pt idx="58">
                  <c:v>1.2834675576499481</c:v>
                </c:pt>
                <c:pt idx="59">
                  <c:v>1.1780804809736258</c:v>
                </c:pt>
                <c:pt idx="60">
                  <c:v>1.0886983323952923</c:v>
                </c:pt>
                <c:pt idx="61">
                  <c:v>0.98496472049388506</c:v>
                </c:pt>
                <c:pt idx="62">
                  <c:v>0.90861063197316394</c:v>
                </c:pt>
                <c:pt idx="63">
                  <c:v>0.82577454180276844</c:v>
                </c:pt>
                <c:pt idx="64">
                  <c:v>0.74752264422385517</c:v>
                </c:pt>
                <c:pt idx="65">
                  <c:v>0.69907828821282358</c:v>
                </c:pt>
                <c:pt idx="66">
                  <c:v>0.61320836988837291</c:v>
                </c:pt>
                <c:pt idx="67">
                  <c:v>0.56524806048866605</c:v>
                </c:pt>
                <c:pt idx="68">
                  <c:v>0.53584515685378953</c:v>
                </c:pt>
                <c:pt idx="69">
                  <c:v>0.49544597854771794</c:v>
                </c:pt>
                <c:pt idx="70">
                  <c:v>0.45590447039579024</c:v>
                </c:pt>
                <c:pt idx="71">
                  <c:v>0.42719577751206411</c:v>
                </c:pt>
                <c:pt idx="72">
                  <c:v>0.40320464510913773</c:v>
                </c:pt>
                <c:pt idx="73">
                  <c:v>0.37423420238419647</c:v>
                </c:pt>
                <c:pt idx="74">
                  <c:v>0.3544570747591802</c:v>
                </c:pt>
                <c:pt idx="75">
                  <c:v>0.33895328573011058</c:v>
                </c:pt>
                <c:pt idx="76">
                  <c:v>0.31417519613357986</c:v>
                </c:pt>
                <c:pt idx="77">
                  <c:v>0.30026124144767902</c:v>
                </c:pt>
                <c:pt idx="78">
                  <c:v>0.29622596747831909</c:v>
                </c:pt>
                <c:pt idx="79">
                  <c:v>0.2779772340591849</c:v>
                </c:pt>
                <c:pt idx="80">
                  <c:v>0.26959478106085993</c:v>
                </c:pt>
                <c:pt idx="81">
                  <c:v>0.25394405347155607</c:v>
                </c:pt>
                <c:pt idx="82">
                  <c:v>0.24850495446969503</c:v>
                </c:pt>
                <c:pt idx="83">
                  <c:v>0.25261004515920954</c:v>
                </c:pt>
                <c:pt idx="84">
                  <c:v>0.24647456534548087</c:v>
                </c:pt>
                <c:pt idx="85">
                  <c:v>0.23119061979406999</c:v>
                </c:pt>
                <c:pt idx="86">
                  <c:v>0.21868071352404664</c:v>
                </c:pt>
                <c:pt idx="87">
                  <c:v>0.22207230189306895</c:v>
                </c:pt>
                <c:pt idx="88">
                  <c:v>0.21153227434555319</c:v>
                </c:pt>
                <c:pt idx="89">
                  <c:v>0.21180707071683677</c:v>
                </c:pt>
                <c:pt idx="90">
                  <c:v>0.21987841977112557</c:v>
                </c:pt>
                <c:pt idx="91">
                  <c:v>0.20356111806375954</c:v>
                </c:pt>
                <c:pt idx="92">
                  <c:v>0.20441472299649166</c:v>
                </c:pt>
                <c:pt idx="93">
                  <c:v>0.20939126855145174</c:v>
                </c:pt>
                <c:pt idx="94">
                  <c:v>0.20277577442919725</c:v>
                </c:pt>
                <c:pt idx="95">
                  <c:v>0.1922329999570829</c:v>
                </c:pt>
                <c:pt idx="96">
                  <c:v>0.19683196487054622</c:v>
                </c:pt>
                <c:pt idx="97">
                  <c:v>0.18900466152316228</c:v>
                </c:pt>
                <c:pt idx="98">
                  <c:v>0.19428375687319288</c:v>
                </c:pt>
                <c:pt idx="99">
                  <c:v>0.19637169728284312</c:v>
                </c:pt>
                <c:pt idx="100">
                  <c:v>0.18522587055911655</c:v>
                </c:pt>
                <c:pt idx="101">
                  <c:v>0.19245010247297964</c:v>
                </c:pt>
                <c:pt idx="102">
                  <c:v>0.19547776413114137</c:v>
                </c:pt>
                <c:pt idx="103">
                  <c:v>0.18938313308107382</c:v>
                </c:pt>
                <c:pt idx="104">
                  <c:v>0.19519194586180133</c:v>
                </c:pt>
                <c:pt idx="105">
                  <c:v>0.18817633857865437</c:v>
                </c:pt>
                <c:pt idx="106">
                  <c:v>0.18061235934877176</c:v>
                </c:pt>
                <c:pt idx="107">
                  <c:v>0.18936205642857729</c:v>
                </c:pt>
                <c:pt idx="108">
                  <c:v>0.17940367617578354</c:v>
                </c:pt>
                <c:pt idx="109">
                  <c:v>0.18435907585673714</c:v>
                </c:pt>
                <c:pt idx="110">
                  <c:v>0.17888491251681449</c:v>
                </c:pt>
                <c:pt idx="111">
                  <c:v>0.19301075164196591</c:v>
                </c:pt>
                <c:pt idx="112">
                  <c:v>0.18101767177402925</c:v>
                </c:pt>
                <c:pt idx="113">
                  <c:v>0.18013676177746873</c:v>
                </c:pt>
                <c:pt idx="114">
                  <c:v>0.18253898783261416</c:v>
                </c:pt>
                <c:pt idx="115">
                  <c:v>0.16970847990537277</c:v>
                </c:pt>
                <c:pt idx="116">
                  <c:v>0.16509200456249196</c:v>
                </c:pt>
                <c:pt idx="117">
                  <c:v>0.17279031063365388</c:v>
                </c:pt>
                <c:pt idx="118">
                  <c:v>0.17768559354280955</c:v>
                </c:pt>
                <c:pt idx="119">
                  <c:v>0.17615012570212205</c:v>
                </c:pt>
                <c:pt idx="120">
                  <c:v>0.16363550630429582</c:v>
                </c:pt>
                <c:pt idx="121">
                  <c:v>0.17614017902719659</c:v>
                </c:pt>
                <c:pt idx="122">
                  <c:v>0.17198109010137599</c:v>
                </c:pt>
                <c:pt idx="123">
                  <c:v>0.18821136992416265</c:v>
                </c:pt>
                <c:pt idx="124">
                  <c:v>0.17986198494537634</c:v>
                </c:pt>
                <c:pt idx="125">
                  <c:v>0.17005514898229721</c:v>
                </c:pt>
                <c:pt idx="126">
                  <c:v>0.18043113721048928</c:v>
                </c:pt>
                <c:pt idx="127">
                  <c:v>0.17634673211740393</c:v>
                </c:pt>
                <c:pt idx="128">
                  <c:v>0.17307162920733785</c:v>
                </c:pt>
                <c:pt idx="129">
                  <c:v>0.18279326032914159</c:v>
                </c:pt>
                <c:pt idx="130">
                  <c:v>0.17767279486324916</c:v>
                </c:pt>
                <c:pt idx="131">
                  <c:v>0.18233481972452079</c:v>
                </c:pt>
                <c:pt idx="132">
                  <c:v>0.18472404431365586</c:v>
                </c:pt>
                <c:pt idx="133">
                  <c:v>0.17118035059361961</c:v>
                </c:pt>
                <c:pt idx="134">
                  <c:v>0.16542392532892644</c:v>
                </c:pt>
                <c:pt idx="135">
                  <c:v>0.17413217305638676</c:v>
                </c:pt>
                <c:pt idx="136">
                  <c:v>0.16729166813836713</c:v>
                </c:pt>
                <c:pt idx="137">
                  <c:v>0.16918571950560191</c:v>
                </c:pt>
                <c:pt idx="138">
                  <c:v>0.17145184851406894</c:v>
                </c:pt>
                <c:pt idx="139">
                  <c:v>0.17346144063342403</c:v>
                </c:pt>
                <c:pt idx="140">
                  <c:v>0.17314654862217524</c:v>
                </c:pt>
                <c:pt idx="141">
                  <c:v>0.16994156878414657</c:v>
                </c:pt>
                <c:pt idx="142">
                  <c:v>0.16415713219233455</c:v>
                </c:pt>
                <c:pt idx="143">
                  <c:v>0.17054560150986509</c:v>
                </c:pt>
                <c:pt idx="144">
                  <c:v>0.16753274990531739</c:v>
                </c:pt>
                <c:pt idx="145">
                  <c:v>0.16131548051907454</c:v>
                </c:pt>
                <c:pt idx="146">
                  <c:v>0.17517680163151994</c:v>
                </c:pt>
                <c:pt idx="147">
                  <c:v>0.18100389595590513</c:v>
                </c:pt>
                <c:pt idx="148">
                  <c:v>0.17560657759897055</c:v>
                </c:pt>
                <c:pt idx="149">
                  <c:v>0.1778492471714905</c:v>
                </c:pt>
                <c:pt idx="150">
                  <c:v>0.18144598025446246</c:v>
                </c:pt>
              </c:numCache>
            </c:numRef>
          </c:val>
          <c:smooth val="0"/>
          <c:extLst>
            <c:ext xmlns:c16="http://schemas.microsoft.com/office/drawing/2014/chart" uri="{C3380CC4-5D6E-409C-BE32-E72D297353CC}">
              <c16:uniqueId val="{00000001-7E2B-4D4B-83B6-0020CF8717C6}"/>
            </c:ext>
          </c:extLst>
        </c:ser>
        <c:dLbls>
          <c:showLegendKey val="0"/>
          <c:showVal val="0"/>
          <c:showCatName val="0"/>
          <c:showSerName val="0"/>
          <c:showPercent val="0"/>
          <c:showBubbleSize val="0"/>
        </c:dLbls>
        <c:marker val="1"/>
        <c:smooth val="0"/>
        <c:axId val="130548696"/>
        <c:axId val="129359056"/>
      </c:lineChart>
      <c:catAx>
        <c:axId val="130548696"/>
        <c:scaling>
          <c:orientation val="minMax"/>
        </c:scaling>
        <c:delete val="0"/>
        <c:axPos val="b"/>
        <c:title>
          <c:tx>
            <c:rich>
              <a:bodyPr rot="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r>
                  <a:rPr lang="en-US" sz="1050"/>
                  <a:t>Temps (sec)</a:t>
                </a:r>
              </a:p>
            </c:rich>
          </c:tx>
          <c:layout>
            <c:manualLayout>
              <c:xMode val="edge"/>
              <c:yMode val="edge"/>
              <c:x val="0.46156283526418163"/>
              <c:y val="0.85532692469077987"/>
            </c:manualLayout>
          </c:layout>
          <c:overlay val="0"/>
          <c:spPr>
            <a:noFill/>
            <a:ln>
              <a:noFill/>
            </a:ln>
            <a:effectLst/>
          </c:spPr>
          <c:txPr>
            <a:bodyPr rot="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endParaRPr lang="fr-FR"/>
            </a:p>
          </c:txPr>
        </c:title>
        <c:numFmt formatCode="#,##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fr-FR"/>
          </a:p>
        </c:txPr>
        <c:crossAx val="129359056"/>
        <c:crosses val="autoZero"/>
        <c:auto val="1"/>
        <c:lblAlgn val="ctr"/>
        <c:lblOffset val="100"/>
        <c:noMultiLvlLbl val="0"/>
      </c:catAx>
      <c:valAx>
        <c:axId val="1293590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r>
                  <a:rPr lang="en-US" sz="1100"/>
                  <a:t>Concentration de DA</a:t>
                </a:r>
              </a:p>
              <a:p>
                <a:pPr>
                  <a:defRPr sz="1100"/>
                </a:pPr>
                <a:r>
                  <a:rPr lang="en-US" sz="1100"/>
                  <a:t>extra-cellulaire (µM)</a:t>
                </a:r>
              </a:p>
            </c:rich>
          </c:tx>
          <c:layout>
            <c:manualLayout>
              <c:xMode val="edge"/>
              <c:yMode val="edge"/>
              <c:x val="4.7342377839890313E-3"/>
              <c:y val="0.27512080498758784"/>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fr-FR"/>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fr-FR"/>
          </a:p>
        </c:txPr>
        <c:crossAx val="130548696"/>
        <c:crosses val="autoZero"/>
        <c:crossBetween val="between"/>
      </c:valAx>
      <c:spPr>
        <a:noFill/>
        <a:ln>
          <a:noFill/>
        </a:ln>
        <a:effectLst/>
      </c:spPr>
    </c:plotArea>
    <c:legend>
      <c:legendPos val="b"/>
      <c:layout>
        <c:manualLayout>
          <c:xMode val="edge"/>
          <c:yMode val="edge"/>
          <c:x val="0.17619453765881135"/>
          <c:y val="5.4969585567830825E-2"/>
          <c:w val="0.19963348798510094"/>
          <c:h val="5.8017255148255134E-2"/>
        </c:manualLayout>
      </c:layout>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noFill/>
    <a:ln>
      <a:noFill/>
    </a:ln>
    <a:effectLst/>
  </c:spPr>
  <c:txPr>
    <a:bodyPr/>
    <a:lstStyle/>
    <a:p>
      <a:pPr>
        <a:defRPr b="1">
          <a:solidFill>
            <a:sysClr val="windowText" lastClr="000000"/>
          </a:solidFill>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'Re-uptake'!$AS$42</c:f>
              <c:strCache>
                <c:ptCount val="1"/>
                <c:pt idx="0">
                  <c:v>Mean</c:v>
                </c:pt>
              </c:strCache>
            </c:strRef>
          </c:tx>
          <c:spPr>
            <a:solidFill>
              <a:schemeClr val="tx1"/>
            </a:solidFill>
            <a:ln>
              <a:noFill/>
            </a:ln>
            <a:effectLst/>
          </c:spPr>
          <c:invertIfNegative val="0"/>
          <c:dPt>
            <c:idx val="0"/>
            <c:invertIfNegative val="0"/>
            <c:bubble3D val="0"/>
            <c:spPr>
              <a:solidFill>
                <a:schemeClr val="tx1"/>
              </a:solidFill>
              <a:ln>
                <a:solidFill>
                  <a:schemeClr val="tx1"/>
                </a:solidFill>
              </a:ln>
              <a:effectLst/>
            </c:spPr>
            <c:extLst>
              <c:ext xmlns:c16="http://schemas.microsoft.com/office/drawing/2014/chart" uri="{C3380CC4-5D6E-409C-BE32-E72D297353CC}">
                <c16:uniqueId val="{00000001-4823-445C-96C9-78289297DC5A}"/>
              </c:ext>
            </c:extLst>
          </c:dPt>
          <c:dPt>
            <c:idx val="1"/>
            <c:invertIfNegative val="0"/>
            <c:bubble3D val="0"/>
            <c:spPr>
              <a:solidFill>
                <a:srgbClr val="FF0000"/>
              </a:solidFill>
              <a:ln>
                <a:solidFill>
                  <a:schemeClr val="tx1"/>
                </a:solidFill>
              </a:ln>
              <a:effectLst/>
            </c:spPr>
            <c:extLst>
              <c:ext xmlns:c16="http://schemas.microsoft.com/office/drawing/2014/chart" uri="{C3380CC4-5D6E-409C-BE32-E72D297353CC}">
                <c16:uniqueId val="{00000003-4823-445C-96C9-78289297DC5A}"/>
              </c:ext>
            </c:extLst>
          </c:dPt>
          <c:errBars>
            <c:errBarType val="plus"/>
            <c:errValType val="cust"/>
            <c:noEndCap val="0"/>
            <c:plus>
              <c:numRef>
                <c:f>'Re-uptake'!$AT$43:$AU$43</c:f>
                <c:numCache>
                  <c:formatCode>General</c:formatCode>
                  <c:ptCount val="2"/>
                  <c:pt idx="0">
                    <c:v>12.24744871391589</c:v>
                  </c:pt>
                  <c:pt idx="1">
                    <c:v>34.156502553198663</c:v>
                  </c:pt>
                </c:numCache>
              </c:numRef>
            </c:plus>
            <c:minus>
              <c:numLit>
                <c:formatCode>General</c:formatCode>
                <c:ptCount val="1"/>
                <c:pt idx="0">
                  <c:v>1</c:v>
                </c:pt>
              </c:numLit>
            </c:minus>
            <c:spPr>
              <a:noFill/>
              <a:ln w="9525" cap="flat" cmpd="sng" algn="ctr">
                <a:solidFill>
                  <a:schemeClr val="tx1"/>
                </a:solidFill>
                <a:round/>
              </a:ln>
              <a:effectLst/>
            </c:spPr>
          </c:errBars>
          <c:cat>
            <c:strRef>
              <c:f>'Re-uptake'!$AT$41:$AU$41</c:f>
              <c:strCache>
                <c:ptCount val="2"/>
                <c:pt idx="0">
                  <c:v>Wt</c:v>
                </c:pt>
                <c:pt idx="1">
                  <c:v>KO</c:v>
                </c:pt>
              </c:strCache>
            </c:strRef>
          </c:cat>
          <c:val>
            <c:numRef>
              <c:f>'Re-uptake'!$AT$42:$AU$42</c:f>
              <c:numCache>
                <c:formatCode>0.00</c:formatCode>
                <c:ptCount val="2"/>
                <c:pt idx="0">
                  <c:v>220</c:v>
                </c:pt>
                <c:pt idx="1">
                  <c:v>360</c:v>
                </c:pt>
              </c:numCache>
            </c:numRef>
          </c:val>
          <c:extLst>
            <c:ext xmlns:c16="http://schemas.microsoft.com/office/drawing/2014/chart" uri="{C3380CC4-5D6E-409C-BE32-E72D297353CC}">
              <c16:uniqueId val="{00000004-4823-445C-96C9-78289297DC5A}"/>
            </c:ext>
          </c:extLst>
        </c:ser>
        <c:dLbls>
          <c:showLegendKey val="0"/>
          <c:showVal val="0"/>
          <c:showCatName val="0"/>
          <c:showSerName val="0"/>
          <c:showPercent val="0"/>
          <c:showBubbleSize val="0"/>
        </c:dLbls>
        <c:gapWidth val="120"/>
        <c:overlap val="-27"/>
        <c:axId val="130934056"/>
        <c:axId val="128828424"/>
      </c:barChart>
      <c:catAx>
        <c:axId val="1309340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28828424"/>
        <c:crosses val="autoZero"/>
        <c:auto val="1"/>
        <c:lblAlgn val="ctr"/>
        <c:lblOffset val="100"/>
        <c:noMultiLvlLbl val="0"/>
      </c:catAx>
      <c:valAx>
        <c:axId val="128828424"/>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fr-FR" dirty="0"/>
                  <a:t>Intensité pour </a:t>
                </a:r>
              </a:p>
              <a:p>
                <a:pPr>
                  <a:defRPr/>
                </a:pPr>
                <a:r>
                  <a:rPr lang="fr-FR" dirty="0"/>
                  <a:t>libérer</a:t>
                </a:r>
                <a:r>
                  <a:rPr lang="fr-FR" baseline="0" dirty="0"/>
                  <a:t> 1,5 µM de DA (µA)</a:t>
                </a:r>
                <a:endParaRPr lang="fr-FR" dirty="0"/>
              </a:p>
            </c:rich>
          </c:tx>
          <c:layout>
            <c:manualLayout>
              <c:xMode val="edge"/>
              <c:yMode val="edge"/>
              <c:x val="1.7543867727525777E-2"/>
              <c:y val="0.1203073711755961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fr-FR"/>
            </a:p>
          </c:txPr>
        </c:title>
        <c:numFmt formatCode="0" sourceLinked="0"/>
        <c:majorTickMark val="out"/>
        <c:minorTickMark val="none"/>
        <c:tickLblPos val="nextTo"/>
        <c:spPr>
          <a:solidFill>
            <a:schemeClr val="bg1"/>
          </a:solid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30934056"/>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solidFill>
            <a:sysClr val="windowText" lastClr="000000"/>
          </a:solidFill>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6227034120735"/>
          <c:y val="5.0925925925925923E-2"/>
          <c:w val="0.7848217410323709"/>
          <c:h val="0.77648877223680357"/>
        </c:manualLayout>
      </c:layout>
      <c:scatterChart>
        <c:scatterStyle val="lineMarker"/>
        <c:varyColors val="0"/>
        <c:ser>
          <c:idx val="0"/>
          <c:order val="0"/>
          <c:tx>
            <c:strRef>
              <c:f>'Effet dose réponse'!$B$23</c:f>
              <c:strCache>
                <c:ptCount val="1"/>
                <c:pt idx="0">
                  <c:v>Wt</c:v>
                </c:pt>
              </c:strCache>
            </c:strRef>
          </c:tx>
          <c:spPr>
            <a:ln w="19050" cap="rnd">
              <a:solidFill>
                <a:schemeClr val="tx1"/>
              </a:solidFill>
              <a:round/>
            </a:ln>
            <a:effectLst/>
          </c:spPr>
          <c:marker>
            <c:symbol val="circle"/>
            <c:size val="5"/>
            <c:spPr>
              <a:solidFill>
                <a:schemeClr val="bg1"/>
              </a:solidFill>
              <a:ln w="9525">
                <a:solidFill>
                  <a:schemeClr val="tx1"/>
                </a:solidFill>
              </a:ln>
              <a:effectLst/>
            </c:spPr>
          </c:marker>
          <c:xVal>
            <c:numRef>
              <c:f>'Effet dose réponse'!$C$22:$Q$22</c:f>
              <c:numCache>
                <c:formatCode>General</c:formatCode>
                <c:ptCount val="15"/>
                <c:pt idx="0">
                  <c:v>25</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numCache>
            </c:numRef>
          </c:xVal>
          <c:yVal>
            <c:numRef>
              <c:f>'Effet dose réponse'!$C$23:$Q$23</c:f>
              <c:numCache>
                <c:formatCode>0.00</c:formatCode>
                <c:ptCount val="15"/>
                <c:pt idx="0">
                  <c:v>0</c:v>
                </c:pt>
                <c:pt idx="1">
                  <c:v>0</c:v>
                </c:pt>
                <c:pt idx="2">
                  <c:v>0.14186299725113752</c:v>
                </c:pt>
                <c:pt idx="3">
                  <c:v>0.66671556684257893</c:v>
                </c:pt>
                <c:pt idx="4">
                  <c:v>1.2045725177363773</c:v>
                </c:pt>
                <c:pt idx="5">
                  <c:v>1.8652922757346326</c:v>
                </c:pt>
                <c:pt idx="6">
                  <c:v>2.2660379764586103</c:v>
                </c:pt>
                <c:pt idx="7">
                  <c:v>2.518837455261957</c:v>
                </c:pt>
                <c:pt idx="8">
                  <c:v>2.6511955192459351</c:v>
                </c:pt>
                <c:pt idx="9">
                  <c:v>2.7534415892188981</c:v>
                </c:pt>
                <c:pt idx="10">
                  <c:v>2.5084272373466017</c:v>
                </c:pt>
              </c:numCache>
            </c:numRef>
          </c:yVal>
          <c:smooth val="0"/>
          <c:extLst>
            <c:ext xmlns:c16="http://schemas.microsoft.com/office/drawing/2014/chart" uri="{C3380CC4-5D6E-409C-BE32-E72D297353CC}">
              <c16:uniqueId val="{00000000-4523-4E9C-BE30-4FB1D713AEF2}"/>
            </c:ext>
          </c:extLst>
        </c:ser>
        <c:ser>
          <c:idx val="1"/>
          <c:order val="1"/>
          <c:tx>
            <c:strRef>
              <c:f>'Effet dose réponse'!$B$24</c:f>
              <c:strCache>
                <c:ptCount val="1"/>
                <c:pt idx="0">
                  <c:v>KO</c:v>
                </c:pt>
              </c:strCache>
            </c:strRef>
          </c:tx>
          <c:spPr>
            <a:ln w="19050" cap="rnd">
              <a:solidFill>
                <a:srgbClr val="FF0000"/>
              </a:solidFill>
              <a:round/>
            </a:ln>
            <a:effectLst/>
          </c:spPr>
          <c:marker>
            <c:symbol val="circle"/>
            <c:size val="5"/>
            <c:spPr>
              <a:solidFill>
                <a:srgbClr val="FF0000"/>
              </a:solidFill>
              <a:ln w="9525">
                <a:solidFill>
                  <a:srgbClr val="FF0000"/>
                </a:solidFill>
              </a:ln>
              <a:effectLst/>
            </c:spPr>
          </c:marker>
          <c:xVal>
            <c:numRef>
              <c:f>'Effet dose réponse'!$C$22:$R$22</c:f>
              <c:numCache>
                <c:formatCode>General</c:formatCode>
                <c:ptCount val="16"/>
                <c:pt idx="0">
                  <c:v>25</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numCache>
            </c:numRef>
          </c:xVal>
          <c:yVal>
            <c:numRef>
              <c:f>'Effet dose réponse'!$C$24:$R$24</c:f>
              <c:numCache>
                <c:formatCode>0.00</c:formatCode>
                <c:ptCount val="16"/>
                <c:pt idx="0">
                  <c:v>0</c:v>
                </c:pt>
                <c:pt idx="1">
                  <c:v>0</c:v>
                </c:pt>
                <c:pt idx="2">
                  <c:v>0.13130251514161573</c:v>
                </c:pt>
                <c:pt idx="3">
                  <c:v>0.28644092776927454</c:v>
                </c:pt>
                <c:pt idx="4">
                  <c:v>0.46792397385591972</c:v>
                </c:pt>
                <c:pt idx="5">
                  <c:v>0.91535946829846582</c:v>
                </c:pt>
                <c:pt idx="6">
                  <c:v>0.96339376446639535</c:v>
                </c:pt>
                <c:pt idx="7">
                  <c:v>1.3834156814356902</c:v>
                </c:pt>
                <c:pt idx="8">
                  <c:v>1.7654001289792827</c:v>
                </c:pt>
                <c:pt idx="9">
                  <c:v>2.1128932177161217</c:v>
                </c:pt>
                <c:pt idx="10">
                  <c:v>2.4082509876854852</c:v>
                </c:pt>
                <c:pt idx="11">
                  <c:v>2.8318294016451704</c:v>
                </c:pt>
                <c:pt idx="12">
                  <c:v>3.1173394478134235</c:v>
                </c:pt>
                <c:pt idx="13">
                  <c:v>3.2098259220312912</c:v>
                </c:pt>
                <c:pt idx="14">
                  <c:v>3.5321024179067795</c:v>
                </c:pt>
                <c:pt idx="15">
                  <c:v>3.5734361258475422</c:v>
                </c:pt>
              </c:numCache>
            </c:numRef>
          </c:yVal>
          <c:smooth val="0"/>
          <c:extLst>
            <c:ext xmlns:c16="http://schemas.microsoft.com/office/drawing/2014/chart" uri="{C3380CC4-5D6E-409C-BE32-E72D297353CC}">
              <c16:uniqueId val="{00000001-4523-4E9C-BE30-4FB1D713AEF2}"/>
            </c:ext>
          </c:extLst>
        </c:ser>
        <c:dLbls>
          <c:showLegendKey val="0"/>
          <c:showVal val="0"/>
          <c:showCatName val="0"/>
          <c:showSerName val="0"/>
          <c:showPercent val="0"/>
          <c:showBubbleSize val="0"/>
        </c:dLbls>
        <c:axId val="128869096"/>
        <c:axId val="128869488"/>
      </c:scatterChart>
      <c:valAx>
        <c:axId val="1288690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r>
                  <a:rPr lang="en-US" sz="1100"/>
                  <a:t>Intensité de stimulation (µA)</a:t>
                </a:r>
              </a:p>
            </c:rich>
          </c:tx>
          <c:overlay val="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endParaRPr lang="fr-FR"/>
          </a:p>
        </c:txPr>
        <c:crossAx val="128869488"/>
        <c:crosses val="autoZero"/>
        <c:crossBetween val="midCat"/>
      </c:valAx>
      <c:valAx>
        <c:axId val="128869488"/>
        <c:scaling>
          <c:orientation val="minMax"/>
          <c:max val="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200"/>
                  <a:t>Concentration de DA</a:t>
                </a:r>
              </a:p>
              <a:p>
                <a:pPr>
                  <a:defRPr sz="1200"/>
                </a:pPr>
                <a:r>
                  <a:rPr lang="en-US" sz="1200"/>
                  <a:t>extra-cellulaire (µM)</a:t>
                </a:r>
              </a:p>
            </c:rich>
          </c:tx>
          <c:layout>
            <c:manualLayout>
              <c:xMode val="edge"/>
              <c:yMode val="edge"/>
              <c:x val="1.6666666666666666E-2"/>
              <c:y val="0.24749198016914553"/>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fr-FR"/>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fr-FR"/>
          </a:p>
        </c:txPr>
        <c:crossAx val="128869096"/>
        <c:crosses val="autoZero"/>
        <c:crossBetween val="midCat"/>
      </c:valAx>
      <c:spPr>
        <a:noFill/>
        <a:ln>
          <a:noFill/>
        </a:ln>
        <a:effectLst/>
      </c:spPr>
    </c:plotArea>
    <c:legend>
      <c:legendPos val="b"/>
      <c:layout>
        <c:manualLayout>
          <c:xMode val="edge"/>
          <c:yMode val="edge"/>
          <c:x val="7.8452755905511817E-2"/>
          <c:y val="6.0763342082239734E-2"/>
          <c:w val="0.63198337707786534"/>
          <c:h val="7.8125546806649168E-2"/>
        </c:manualLayout>
      </c:layout>
      <c:overlay val="0"/>
      <c:spPr>
        <a:noFill/>
        <a:ln>
          <a:noFill/>
        </a:ln>
        <a:effectLst/>
      </c:spPr>
      <c:txPr>
        <a:bodyPr rot="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noFill/>
    <a:ln>
      <a:noFill/>
    </a:ln>
    <a:effectLst/>
  </c:spPr>
  <c:txPr>
    <a:bodyPr/>
    <a:lstStyle/>
    <a:p>
      <a:pPr>
        <a:defRPr sz="1050" b="1">
          <a:solidFill>
            <a:sysClr val="windowText" lastClr="000000"/>
          </a:solidFill>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69203849518808"/>
          <c:y val="5.0925925925925923E-2"/>
          <c:w val="0.82041907261592306"/>
          <c:h val="0.77294880124461429"/>
        </c:manualLayout>
      </c:layout>
      <c:scatterChart>
        <c:scatterStyle val="lineMarker"/>
        <c:varyColors val="0"/>
        <c:ser>
          <c:idx val="0"/>
          <c:order val="0"/>
          <c:tx>
            <c:strRef>
              <c:f>'I-O %'!$B$50</c:f>
              <c:strCache>
                <c:ptCount val="1"/>
                <c:pt idx="0">
                  <c:v>Wt</c:v>
                </c:pt>
              </c:strCache>
            </c:strRef>
          </c:tx>
          <c:spPr>
            <a:ln w="19050" cap="rnd">
              <a:solidFill>
                <a:schemeClr val="tx1"/>
              </a:solidFill>
              <a:round/>
            </a:ln>
            <a:effectLst/>
          </c:spPr>
          <c:marker>
            <c:symbol val="circle"/>
            <c:size val="5"/>
            <c:spPr>
              <a:solidFill>
                <a:schemeClr val="bg1"/>
              </a:solidFill>
              <a:ln w="9525">
                <a:solidFill>
                  <a:schemeClr val="tx1"/>
                </a:solidFill>
              </a:ln>
              <a:effectLst/>
            </c:spPr>
          </c:marker>
          <c:xVal>
            <c:numRef>
              <c:f>'I-O %'!$C$49:$U$49</c:f>
              <c:numCache>
                <c:formatCode>General</c:formatCode>
                <c:ptCount val="19"/>
                <c:pt idx="0">
                  <c:v>25</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numCache>
            </c:numRef>
          </c:xVal>
          <c:yVal>
            <c:numRef>
              <c:f>'I-O %'!$C$50:$U$50</c:f>
              <c:numCache>
                <c:formatCode>0.00</c:formatCode>
                <c:ptCount val="19"/>
                <c:pt idx="0">
                  <c:v>0</c:v>
                </c:pt>
                <c:pt idx="1">
                  <c:v>0</c:v>
                </c:pt>
                <c:pt idx="2">
                  <c:v>6.4496666342816855</c:v>
                </c:pt>
                <c:pt idx="3">
                  <c:v>26.18771151058478</c:v>
                </c:pt>
                <c:pt idx="4">
                  <c:v>46.108664750695652</c:v>
                </c:pt>
                <c:pt idx="5">
                  <c:v>67.192844069436148</c:v>
                </c:pt>
                <c:pt idx="6">
                  <c:v>80.969808523955635</c:v>
                </c:pt>
                <c:pt idx="7">
                  <c:v>90.462726348662386</c:v>
                </c:pt>
                <c:pt idx="8">
                  <c:v>94.639033821300217</c:v>
                </c:pt>
                <c:pt idx="9">
                  <c:v>99.508499308333924</c:v>
                </c:pt>
                <c:pt idx="10">
                  <c:v>99.920883515003823</c:v>
                </c:pt>
                <c:pt idx="11">
                  <c:v>97.843502809127145</c:v>
                </c:pt>
              </c:numCache>
            </c:numRef>
          </c:yVal>
          <c:smooth val="0"/>
          <c:extLst>
            <c:ext xmlns:c16="http://schemas.microsoft.com/office/drawing/2014/chart" uri="{C3380CC4-5D6E-409C-BE32-E72D297353CC}">
              <c16:uniqueId val="{00000000-1B8F-4349-A9FF-649B1FD89CB1}"/>
            </c:ext>
          </c:extLst>
        </c:ser>
        <c:ser>
          <c:idx val="1"/>
          <c:order val="1"/>
          <c:tx>
            <c:strRef>
              <c:f>'I-O %'!$B$51</c:f>
              <c:strCache>
                <c:ptCount val="1"/>
                <c:pt idx="0">
                  <c:v>KO</c:v>
                </c:pt>
              </c:strCache>
            </c:strRef>
          </c:tx>
          <c:spPr>
            <a:ln w="19050" cap="rnd">
              <a:solidFill>
                <a:srgbClr val="FF0000"/>
              </a:solidFill>
              <a:round/>
            </a:ln>
            <a:effectLst/>
          </c:spPr>
          <c:marker>
            <c:symbol val="circle"/>
            <c:size val="5"/>
            <c:spPr>
              <a:solidFill>
                <a:srgbClr val="FF0000"/>
              </a:solidFill>
              <a:ln w="9525">
                <a:solidFill>
                  <a:schemeClr val="tx1"/>
                </a:solidFill>
              </a:ln>
              <a:effectLst/>
            </c:spPr>
          </c:marker>
          <c:xVal>
            <c:numRef>
              <c:f>'I-O %'!$C$49:$U$49</c:f>
              <c:numCache>
                <c:formatCode>General</c:formatCode>
                <c:ptCount val="19"/>
                <c:pt idx="0">
                  <c:v>25</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numCache>
            </c:numRef>
          </c:xVal>
          <c:yVal>
            <c:numRef>
              <c:f>'I-O %'!$C$51:$U$51</c:f>
              <c:numCache>
                <c:formatCode>0.00</c:formatCode>
                <c:ptCount val="19"/>
                <c:pt idx="0">
                  <c:v>0</c:v>
                </c:pt>
                <c:pt idx="1">
                  <c:v>0</c:v>
                </c:pt>
                <c:pt idx="2">
                  <c:v>4.879618989681096</c:v>
                </c:pt>
                <c:pt idx="3">
                  <c:v>11.403518151943784</c:v>
                </c:pt>
                <c:pt idx="4">
                  <c:v>20.156664425134196</c:v>
                </c:pt>
                <c:pt idx="5">
                  <c:v>28.005302028772451</c:v>
                </c:pt>
                <c:pt idx="6">
                  <c:v>37.196401456130893</c:v>
                </c:pt>
                <c:pt idx="7">
                  <c:v>50.191455522987674</c:v>
                </c:pt>
                <c:pt idx="8">
                  <c:v>62.001823725109119</c:v>
                </c:pt>
                <c:pt idx="9">
                  <c:v>72.088964489419155</c:v>
                </c:pt>
                <c:pt idx="10">
                  <c:v>80.888363823720638</c:v>
                </c:pt>
                <c:pt idx="11">
                  <c:v>84.239866079776036</c:v>
                </c:pt>
                <c:pt idx="12">
                  <c:v>90.940341018778398</c:v>
                </c:pt>
                <c:pt idx="13">
                  <c:v>93.897068906166808</c:v>
                </c:pt>
                <c:pt idx="14">
                  <c:v>96.015875707338211</c:v>
                </c:pt>
                <c:pt idx="15">
                  <c:v>97.144601096879001</c:v>
                </c:pt>
                <c:pt idx="16">
                  <c:v>99.94044517233678</c:v>
                </c:pt>
                <c:pt idx="17">
                  <c:v>98.228243877019281</c:v>
                </c:pt>
                <c:pt idx="18">
                  <c:v>98.004913273282213</c:v>
                </c:pt>
              </c:numCache>
            </c:numRef>
          </c:yVal>
          <c:smooth val="0"/>
          <c:extLst>
            <c:ext xmlns:c16="http://schemas.microsoft.com/office/drawing/2014/chart" uri="{C3380CC4-5D6E-409C-BE32-E72D297353CC}">
              <c16:uniqueId val="{00000001-1B8F-4349-A9FF-649B1FD89CB1}"/>
            </c:ext>
          </c:extLst>
        </c:ser>
        <c:dLbls>
          <c:showLegendKey val="0"/>
          <c:showVal val="0"/>
          <c:showCatName val="0"/>
          <c:showSerName val="0"/>
          <c:showPercent val="0"/>
          <c:showBubbleSize val="0"/>
        </c:dLbls>
        <c:axId val="128870664"/>
        <c:axId val="128871056"/>
      </c:scatterChart>
      <c:valAx>
        <c:axId val="1288706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fr-FR" sz="1200"/>
                  <a:t>Stimulus intensity (mA)</a:t>
                </a:r>
              </a:p>
            </c:rich>
          </c:tx>
          <c:layout>
            <c:manualLayout>
              <c:xMode val="edge"/>
              <c:yMode val="edge"/>
              <c:x val="0.39152646544181979"/>
              <c:y val="0.92851413711617925"/>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fr-FR"/>
          </a:p>
        </c:txPr>
        <c:crossAx val="128871056"/>
        <c:crosses val="autoZero"/>
        <c:crossBetween val="midCat"/>
      </c:valAx>
      <c:valAx>
        <c:axId val="1288710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fr-FR" sz="1200"/>
                  <a:t>% of maximum response</a:t>
                </a:r>
              </a:p>
            </c:rich>
          </c:tx>
          <c:layout>
            <c:manualLayout>
              <c:xMode val="edge"/>
              <c:yMode val="edge"/>
              <c:x val="4.9860017497812773E-3"/>
              <c:y val="0.21294327792359288"/>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fr-FR"/>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fr-FR"/>
          </a:p>
        </c:txPr>
        <c:crossAx val="128870664"/>
        <c:crosses val="autoZero"/>
        <c:crossBetween val="midCat"/>
      </c:valAx>
      <c:spPr>
        <a:noFill/>
        <a:ln>
          <a:noFill/>
        </a:ln>
        <a:effectLst/>
      </c:spPr>
    </c:plotArea>
    <c:legend>
      <c:legendPos val="b"/>
      <c:layout>
        <c:manualLayout>
          <c:xMode val="edge"/>
          <c:yMode val="edge"/>
          <c:x val="0.70335258092738406"/>
          <c:y val="6.0763342082239678E-2"/>
          <c:w val="0.23218372703412074"/>
          <c:h val="7.8125546806649182E-2"/>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sz="1050" b="1">
          <a:solidFill>
            <a:schemeClr val="tx1"/>
          </a:solidFill>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F79A51BA-606E-481B-80C0-6E089F6F1C01}" type="datetimeFigureOut">
              <a:rPr lang="fr-FR" smtClean="0"/>
              <a:t>07/02/2023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48B1AA5-F79D-4400-8706-7D2A7038B54D}" type="slidenum">
              <a:rPr lang="fr-FR" smtClean="0"/>
              <a:t>‹N°›</a:t>
            </a:fld>
            <a:endParaRPr lang="fr-FR"/>
          </a:p>
        </p:txBody>
      </p:sp>
    </p:spTree>
    <p:extLst>
      <p:ext uri="{BB962C8B-B14F-4D97-AF65-F5344CB8AC3E}">
        <p14:creationId xmlns:p14="http://schemas.microsoft.com/office/powerpoint/2010/main" val="1605428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79A51BA-606E-481B-80C0-6E089F6F1C01}" type="datetimeFigureOut">
              <a:rPr lang="fr-FR" smtClean="0"/>
              <a:t>07/02/2023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48B1AA5-F79D-4400-8706-7D2A7038B54D}" type="slidenum">
              <a:rPr lang="fr-FR" smtClean="0"/>
              <a:t>‹N°›</a:t>
            </a:fld>
            <a:endParaRPr lang="fr-FR"/>
          </a:p>
        </p:txBody>
      </p:sp>
    </p:spTree>
    <p:extLst>
      <p:ext uri="{BB962C8B-B14F-4D97-AF65-F5344CB8AC3E}">
        <p14:creationId xmlns:p14="http://schemas.microsoft.com/office/powerpoint/2010/main" val="244669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79A51BA-606E-481B-80C0-6E089F6F1C01}" type="datetimeFigureOut">
              <a:rPr lang="fr-FR" smtClean="0"/>
              <a:t>07/02/2023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48B1AA5-F79D-4400-8706-7D2A7038B54D}" type="slidenum">
              <a:rPr lang="fr-FR" smtClean="0"/>
              <a:t>‹N°›</a:t>
            </a:fld>
            <a:endParaRPr lang="fr-FR"/>
          </a:p>
        </p:txBody>
      </p:sp>
    </p:spTree>
    <p:extLst>
      <p:ext uri="{BB962C8B-B14F-4D97-AF65-F5344CB8AC3E}">
        <p14:creationId xmlns:p14="http://schemas.microsoft.com/office/powerpoint/2010/main" val="3603544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79A51BA-606E-481B-80C0-6E089F6F1C01}" type="datetimeFigureOut">
              <a:rPr lang="fr-FR" smtClean="0"/>
              <a:t>07/02/2023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48B1AA5-F79D-4400-8706-7D2A7038B54D}" type="slidenum">
              <a:rPr lang="fr-FR" smtClean="0"/>
              <a:t>‹N°›</a:t>
            </a:fld>
            <a:endParaRPr lang="fr-FR"/>
          </a:p>
        </p:txBody>
      </p:sp>
    </p:spTree>
    <p:extLst>
      <p:ext uri="{BB962C8B-B14F-4D97-AF65-F5344CB8AC3E}">
        <p14:creationId xmlns:p14="http://schemas.microsoft.com/office/powerpoint/2010/main" val="1616075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F79A51BA-606E-481B-80C0-6E089F6F1C01}" type="datetimeFigureOut">
              <a:rPr lang="fr-FR" smtClean="0"/>
              <a:t>07/02/2023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48B1AA5-F79D-4400-8706-7D2A7038B54D}" type="slidenum">
              <a:rPr lang="fr-FR" smtClean="0"/>
              <a:t>‹N°›</a:t>
            </a:fld>
            <a:endParaRPr lang="fr-FR"/>
          </a:p>
        </p:txBody>
      </p:sp>
    </p:spTree>
    <p:extLst>
      <p:ext uri="{BB962C8B-B14F-4D97-AF65-F5344CB8AC3E}">
        <p14:creationId xmlns:p14="http://schemas.microsoft.com/office/powerpoint/2010/main" val="1871039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79A51BA-606E-481B-80C0-6E089F6F1C01}" type="datetimeFigureOut">
              <a:rPr lang="fr-FR" smtClean="0"/>
              <a:t>07/02/2023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48B1AA5-F79D-4400-8706-7D2A7038B54D}" type="slidenum">
              <a:rPr lang="fr-FR" smtClean="0"/>
              <a:t>‹N°›</a:t>
            </a:fld>
            <a:endParaRPr lang="fr-FR"/>
          </a:p>
        </p:txBody>
      </p:sp>
    </p:spTree>
    <p:extLst>
      <p:ext uri="{BB962C8B-B14F-4D97-AF65-F5344CB8AC3E}">
        <p14:creationId xmlns:p14="http://schemas.microsoft.com/office/powerpoint/2010/main" val="1327985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79A51BA-606E-481B-80C0-6E089F6F1C01}" type="datetimeFigureOut">
              <a:rPr lang="fr-FR" smtClean="0"/>
              <a:t>07/02/2023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48B1AA5-F79D-4400-8706-7D2A7038B54D}" type="slidenum">
              <a:rPr lang="fr-FR" smtClean="0"/>
              <a:t>‹N°›</a:t>
            </a:fld>
            <a:endParaRPr lang="fr-FR"/>
          </a:p>
        </p:txBody>
      </p:sp>
    </p:spTree>
    <p:extLst>
      <p:ext uri="{BB962C8B-B14F-4D97-AF65-F5344CB8AC3E}">
        <p14:creationId xmlns:p14="http://schemas.microsoft.com/office/powerpoint/2010/main" val="1695126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F79A51BA-606E-481B-80C0-6E089F6F1C01}" type="datetimeFigureOut">
              <a:rPr lang="fr-FR" smtClean="0"/>
              <a:t>07/02/2023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A48B1AA5-F79D-4400-8706-7D2A7038B54D}" type="slidenum">
              <a:rPr lang="fr-FR" smtClean="0"/>
              <a:t>‹N°›</a:t>
            </a:fld>
            <a:endParaRPr lang="fr-FR"/>
          </a:p>
        </p:txBody>
      </p:sp>
    </p:spTree>
    <p:extLst>
      <p:ext uri="{BB962C8B-B14F-4D97-AF65-F5344CB8AC3E}">
        <p14:creationId xmlns:p14="http://schemas.microsoft.com/office/powerpoint/2010/main" val="4073159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9A51BA-606E-481B-80C0-6E089F6F1C01}" type="datetimeFigureOut">
              <a:rPr lang="fr-FR" smtClean="0"/>
              <a:t>07/02/2023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A48B1AA5-F79D-4400-8706-7D2A7038B54D}" type="slidenum">
              <a:rPr lang="fr-FR" smtClean="0"/>
              <a:t>‹N°›</a:t>
            </a:fld>
            <a:endParaRPr lang="fr-FR"/>
          </a:p>
        </p:txBody>
      </p:sp>
    </p:spTree>
    <p:extLst>
      <p:ext uri="{BB962C8B-B14F-4D97-AF65-F5344CB8AC3E}">
        <p14:creationId xmlns:p14="http://schemas.microsoft.com/office/powerpoint/2010/main" val="3741189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F79A51BA-606E-481B-80C0-6E089F6F1C01}" type="datetimeFigureOut">
              <a:rPr lang="fr-FR" smtClean="0"/>
              <a:t>07/02/2023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48B1AA5-F79D-4400-8706-7D2A7038B54D}" type="slidenum">
              <a:rPr lang="fr-FR" smtClean="0"/>
              <a:t>‹N°›</a:t>
            </a:fld>
            <a:endParaRPr lang="fr-FR"/>
          </a:p>
        </p:txBody>
      </p:sp>
    </p:spTree>
    <p:extLst>
      <p:ext uri="{BB962C8B-B14F-4D97-AF65-F5344CB8AC3E}">
        <p14:creationId xmlns:p14="http://schemas.microsoft.com/office/powerpoint/2010/main" val="705745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F79A51BA-606E-481B-80C0-6E089F6F1C01}" type="datetimeFigureOut">
              <a:rPr lang="fr-FR" smtClean="0"/>
              <a:t>07/02/2023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48B1AA5-F79D-4400-8706-7D2A7038B54D}" type="slidenum">
              <a:rPr lang="fr-FR" smtClean="0"/>
              <a:t>‹N°›</a:t>
            </a:fld>
            <a:endParaRPr lang="fr-FR"/>
          </a:p>
        </p:txBody>
      </p:sp>
    </p:spTree>
    <p:extLst>
      <p:ext uri="{BB962C8B-B14F-4D97-AF65-F5344CB8AC3E}">
        <p14:creationId xmlns:p14="http://schemas.microsoft.com/office/powerpoint/2010/main" val="1246848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9A51BA-606E-481B-80C0-6E089F6F1C01}" type="datetimeFigureOut">
              <a:rPr lang="fr-FR" smtClean="0"/>
              <a:t>07/02/2023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8B1AA5-F79D-4400-8706-7D2A7038B54D}" type="slidenum">
              <a:rPr lang="fr-FR" smtClean="0"/>
              <a:t>‹N°›</a:t>
            </a:fld>
            <a:endParaRPr lang="fr-FR"/>
          </a:p>
        </p:txBody>
      </p:sp>
    </p:spTree>
    <p:extLst>
      <p:ext uri="{BB962C8B-B14F-4D97-AF65-F5344CB8AC3E}">
        <p14:creationId xmlns:p14="http://schemas.microsoft.com/office/powerpoint/2010/main" val="3022481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8.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frontiersin.org/articles/10.3389/fnins.2019.01174/full#B77"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129720" y="2334140"/>
            <a:ext cx="5039906" cy="1938992"/>
          </a:xfrm>
          <a:prstGeom prst="rect">
            <a:avLst/>
          </a:prstGeom>
          <a:noFill/>
        </p:spPr>
        <p:txBody>
          <a:bodyPr wrap="none" rtlCol="0">
            <a:spAutoFit/>
          </a:bodyPr>
          <a:lstStyle/>
          <a:p>
            <a:pPr algn="ctr"/>
            <a:r>
              <a:rPr lang="fr-FR" sz="2400" b="1" dirty="0"/>
              <a:t>Etude de la neurotransmission in vivo</a:t>
            </a:r>
          </a:p>
          <a:p>
            <a:pPr algn="ctr"/>
            <a:endParaRPr lang="fr-FR" sz="2400" b="1" dirty="0"/>
          </a:p>
          <a:p>
            <a:pPr algn="ctr"/>
            <a:r>
              <a:rPr lang="fr-FR" sz="2400" b="1" dirty="0"/>
              <a:t>Jérôme </a:t>
            </a:r>
            <a:r>
              <a:rPr lang="fr-FR" sz="2400" b="1" dirty="0" err="1"/>
              <a:t>Jeanblanc</a:t>
            </a:r>
            <a:endParaRPr lang="fr-FR" sz="2400" b="1" dirty="0"/>
          </a:p>
          <a:p>
            <a:pPr algn="ctr"/>
            <a:endParaRPr lang="fr-FR" sz="2400" b="1" dirty="0"/>
          </a:p>
          <a:p>
            <a:pPr algn="ctr"/>
            <a:r>
              <a:rPr lang="fr-FR" sz="2400" b="1" dirty="0"/>
              <a:t>GRAP – UMR INSERM 1247</a:t>
            </a:r>
          </a:p>
        </p:txBody>
      </p:sp>
    </p:spTree>
    <p:extLst>
      <p:ext uri="{BB962C8B-B14F-4D97-AF65-F5344CB8AC3E}">
        <p14:creationId xmlns:p14="http://schemas.microsoft.com/office/powerpoint/2010/main" val="4099192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490150" y="2218039"/>
            <a:ext cx="8229600" cy="3424880"/>
          </a:xfrm>
        </p:spPr>
        <p:txBody>
          <a:bodyPr>
            <a:normAutofit/>
          </a:bodyPr>
          <a:lstStyle/>
          <a:p>
            <a:r>
              <a:rPr lang="fr-FR" sz="1600" b="1" dirty="0"/>
              <a:t>« </a:t>
            </a:r>
            <a:r>
              <a:rPr lang="fr-FR" sz="1600" b="1" i="1" dirty="0"/>
              <a:t>Art. R. 214-109.</a:t>
            </a:r>
            <a:r>
              <a:rPr lang="fr-FR" sz="1600" i="1" dirty="0"/>
              <a:t> </a:t>
            </a:r>
            <a:r>
              <a:rPr lang="fr-FR" sz="1600" dirty="0"/>
              <a:t>− Sauf si cela n’est pas approprié, </a:t>
            </a:r>
            <a:r>
              <a:rPr lang="fr-FR" sz="1600" dirty="0">
                <a:solidFill>
                  <a:srgbClr val="FF0000"/>
                </a:solidFill>
              </a:rPr>
              <a:t>toutes les procédures expérimentales doivent être pratiquées sous anesthésie générale ou locale</a:t>
            </a:r>
            <a:r>
              <a:rPr lang="fr-FR" sz="1600" dirty="0"/>
              <a:t> et en recourant à des </a:t>
            </a:r>
            <a:r>
              <a:rPr lang="fr-FR" sz="1600" dirty="0">
                <a:solidFill>
                  <a:srgbClr val="FF0000"/>
                </a:solidFill>
              </a:rPr>
              <a:t>analgésiques</a:t>
            </a:r>
            <a:r>
              <a:rPr lang="fr-FR" sz="1600" dirty="0"/>
              <a:t> …. ». </a:t>
            </a:r>
          </a:p>
          <a:p>
            <a:r>
              <a:rPr lang="fr-FR" sz="1600" dirty="0"/>
              <a:t>« …ne pas recourir à l’anesthésie ne peut se justifier que si l’anesthésie est jugée plus traumatisante pour l’animal que la procédure expérimentale elle-même ou si elle est incompatible avec la finalité de la procédure expérimentale ». </a:t>
            </a:r>
          </a:p>
          <a:p>
            <a:r>
              <a:rPr lang="fr-FR" sz="1600" dirty="0"/>
              <a:t>« L’administration de substances qui empêchent ou limitent la capacité des animaux à exprimer la douleur ne peut être faite sans un niveau adéquat d’anesthésie ou d’analgésie. ..</a:t>
            </a:r>
          </a:p>
          <a:p>
            <a:r>
              <a:rPr lang="fr-FR" sz="1600" dirty="0"/>
              <a:t>« Lorsque l’anesthésie a cessé de produire son effet, </a:t>
            </a:r>
            <a:r>
              <a:rPr lang="fr-FR" sz="1600" dirty="0">
                <a:solidFill>
                  <a:srgbClr val="FF0000"/>
                </a:solidFill>
              </a:rPr>
              <a:t>un animal susceptible d’éprouver de la douleur reçoit un traitement analgésique préventif, curatif ou postopératoire…</a:t>
            </a:r>
            <a:endParaRPr lang="fr-FR" sz="1600" dirty="0"/>
          </a:p>
          <a:p>
            <a:r>
              <a:rPr lang="fr-FR" sz="1600" dirty="0"/>
              <a:t>« Dès que la finalité de la procédure expérimentale a été atteinte, des mesures appropriées sont prises afin de </a:t>
            </a:r>
            <a:r>
              <a:rPr lang="fr-FR" sz="1600" dirty="0">
                <a:solidFill>
                  <a:srgbClr val="FF0000"/>
                </a:solidFill>
              </a:rPr>
              <a:t>réduire le plus possible la douleur, la souffrance et l’angoisse de l’animal</a:t>
            </a:r>
            <a:r>
              <a:rPr lang="fr-FR" sz="1600" dirty="0"/>
              <a:t>.</a:t>
            </a:r>
          </a:p>
        </p:txBody>
      </p:sp>
      <p:sp>
        <p:nvSpPr>
          <p:cNvPr id="5" name="ZoneTexte 4"/>
          <p:cNvSpPr txBox="1"/>
          <p:nvPr/>
        </p:nvSpPr>
        <p:spPr>
          <a:xfrm>
            <a:off x="593124" y="486031"/>
            <a:ext cx="1656864" cy="369332"/>
          </a:xfrm>
          <a:prstGeom prst="rect">
            <a:avLst/>
          </a:prstGeom>
          <a:noFill/>
        </p:spPr>
        <p:txBody>
          <a:bodyPr wrap="none" rtlCol="0">
            <a:spAutoFit/>
          </a:bodyPr>
          <a:lstStyle/>
          <a:p>
            <a:r>
              <a:rPr lang="fr-FR" b="1" dirty="0"/>
              <a:t>Les anesthésies</a:t>
            </a:r>
          </a:p>
        </p:txBody>
      </p:sp>
      <p:sp>
        <p:nvSpPr>
          <p:cNvPr id="6" name="ZoneTexte 5"/>
          <p:cNvSpPr txBox="1"/>
          <p:nvPr/>
        </p:nvSpPr>
        <p:spPr>
          <a:xfrm>
            <a:off x="1008238" y="1295400"/>
            <a:ext cx="1222514" cy="369332"/>
          </a:xfrm>
          <a:prstGeom prst="rect">
            <a:avLst/>
          </a:prstGeom>
          <a:noFill/>
        </p:spPr>
        <p:txBody>
          <a:bodyPr wrap="none" rtlCol="0">
            <a:spAutoFit/>
          </a:bodyPr>
          <a:lstStyle/>
          <a:p>
            <a:r>
              <a:rPr lang="fr-FR" dirty="0"/>
              <a:t>Cadre légal</a:t>
            </a:r>
          </a:p>
        </p:txBody>
      </p:sp>
    </p:spTree>
    <p:extLst>
      <p:ext uri="{BB962C8B-B14F-4D97-AF65-F5344CB8AC3E}">
        <p14:creationId xmlns:p14="http://schemas.microsoft.com/office/powerpoint/2010/main" val="1697855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454256" y="1248697"/>
            <a:ext cx="6268267" cy="4870555"/>
          </a:xfrm>
          <a:prstGeom prst="rect">
            <a:avLst/>
          </a:prstGeom>
        </p:spPr>
      </p:pic>
      <p:sp>
        <p:nvSpPr>
          <p:cNvPr id="5" name="ZoneTexte 4"/>
          <p:cNvSpPr txBox="1"/>
          <p:nvPr/>
        </p:nvSpPr>
        <p:spPr>
          <a:xfrm>
            <a:off x="593124" y="486031"/>
            <a:ext cx="2417072" cy="369332"/>
          </a:xfrm>
          <a:prstGeom prst="rect">
            <a:avLst/>
          </a:prstGeom>
          <a:noFill/>
        </p:spPr>
        <p:txBody>
          <a:bodyPr wrap="none" rtlCol="0">
            <a:spAutoFit/>
          </a:bodyPr>
          <a:lstStyle/>
          <a:p>
            <a:r>
              <a:rPr lang="fr-FR" b="1" dirty="0"/>
              <a:t>Chirurgie stéréotaxique</a:t>
            </a:r>
          </a:p>
        </p:txBody>
      </p:sp>
    </p:spTree>
    <p:extLst>
      <p:ext uri="{BB962C8B-B14F-4D97-AF65-F5344CB8AC3E}">
        <p14:creationId xmlns:p14="http://schemas.microsoft.com/office/powerpoint/2010/main" val="2658718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990600" y="876300"/>
            <a:ext cx="3442289" cy="3447098"/>
          </a:xfrm>
          <a:prstGeom prst="rect">
            <a:avLst/>
          </a:prstGeom>
          <a:noFill/>
        </p:spPr>
        <p:txBody>
          <a:bodyPr wrap="none" rtlCol="0">
            <a:spAutoFit/>
          </a:bodyPr>
          <a:lstStyle/>
          <a:p>
            <a:r>
              <a:rPr lang="fr-FR" sz="2000" b="1" dirty="0"/>
              <a:t>Obligation d’actes chirurgicaux</a:t>
            </a:r>
          </a:p>
          <a:p>
            <a:endParaRPr lang="fr-FR" dirty="0"/>
          </a:p>
          <a:p>
            <a:r>
              <a:rPr lang="fr-FR" dirty="0"/>
              <a:t>Microdialyse</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r>
              <a:rPr lang="fr-FR" dirty="0" err="1"/>
              <a:t>Voltamétrie</a:t>
            </a:r>
            <a:r>
              <a:rPr lang="fr-FR" dirty="0"/>
              <a:t> in vivo</a:t>
            </a:r>
          </a:p>
        </p:txBody>
      </p:sp>
      <p:pic>
        <p:nvPicPr>
          <p:cNvPr id="5" name="Image 4"/>
          <p:cNvPicPr>
            <a:picLocks noChangeAspect="1"/>
          </p:cNvPicPr>
          <p:nvPr/>
        </p:nvPicPr>
        <p:blipFill>
          <a:blip r:embed="rId2"/>
          <a:stretch>
            <a:fillRect/>
          </a:stretch>
        </p:blipFill>
        <p:spPr>
          <a:xfrm>
            <a:off x="2002437" y="1949408"/>
            <a:ext cx="5267325" cy="1857375"/>
          </a:xfrm>
          <a:prstGeom prst="rect">
            <a:avLst/>
          </a:prstGeom>
        </p:spPr>
      </p:pic>
      <p:pic>
        <p:nvPicPr>
          <p:cNvPr id="6" name="Image 5"/>
          <p:cNvPicPr>
            <a:picLocks noChangeAspect="1"/>
          </p:cNvPicPr>
          <p:nvPr/>
        </p:nvPicPr>
        <p:blipFill rotWithShape="1">
          <a:blip r:embed="rId3"/>
          <a:srcRect l="21091" r="39539"/>
          <a:stretch/>
        </p:blipFill>
        <p:spPr>
          <a:xfrm>
            <a:off x="1091739" y="4323398"/>
            <a:ext cx="2667000" cy="1876425"/>
          </a:xfrm>
          <a:prstGeom prst="rect">
            <a:avLst/>
          </a:prstGeom>
        </p:spPr>
      </p:pic>
      <p:sp>
        <p:nvSpPr>
          <p:cNvPr id="2" name="ZoneTexte 1"/>
          <p:cNvSpPr txBox="1"/>
          <p:nvPr/>
        </p:nvSpPr>
        <p:spPr>
          <a:xfrm>
            <a:off x="4432889" y="3954066"/>
            <a:ext cx="1896160" cy="369332"/>
          </a:xfrm>
          <a:prstGeom prst="rect">
            <a:avLst/>
          </a:prstGeom>
          <a:noFill/>
        </p:spPr>
        <p:txBody>
          <a:bodyPr wrap="none" rtlCol="0">
            <a:spAutoFit/>
          </a:bodyPr>
          <a:lstStyle/>
          <a:p>
            <a:r>
              <a:rPr lang="fr-FR" dirty="0"/>
              <a:t>Electrophysiologie</a:t>
            </a:r>
          </a:p>
        </p:txBody>
      </p:sp>
      <p:pic>
        <p:nvPicPr>
          <p:cNvPr id="3" name="Image 2"/>
          <p:cNvPicPr>
            <a:picLocks noChangeAspect="1"/>
          </p:cNvPicPr>
          <p:nvPr/>
        </p:nvPicPr>
        <p:blipFill>
          <a:blip r:embed="rId4"/>
          <a:stretch>
            <a:fillRect/>
          </a:stretch>
        </p:blipFill>
        <p:spPr>
          <a:xfrm>
            <a:off x="5321491" y="4323398"/>
            <a:ext cx="1378568" cy="1905667"/>
          </a:xfrm>
          <a:prstGeom prst="rect">
            <a:avLst/>
          </a:prstGeom>
        </p:spPr>
      </p:pic>
    </p:spTree>
    <p:extLst>
      <p:ext uri="{BB962C8B-B14F-4D97-AF65-F5344CB8AC3E}">
        <p14:creationId xmlns:p14="http://schemas.microsoft.com/office/powerpoint/2010/main" val="524728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990254" y="799061"/>
            <a:ext cx="2678169" cy="400110"/>
          </a:xfrm>
          <a:prstGeom prst="rect">
            <a:avLst/>
          </a:prstGeom>
          <a:noFill/>
        </p:spPr>
        <p:txBody>
          <a:bodyPr wrap="none" rtlCol="0">
            <a:spAutoFit/>
          </a:bodyPr>
          <a:lstStyle/>
          <a:p>
            <a:r>
              <a:rPr lang="fr-FR" sz="2000" b="1" dirty="0"/>
              <a:t>Chirurgie stéréotaxique</a:t>
            </a:r>
          </a:p>
        </p:txBody>
      </p:sp>
      <p:sp>
        <p:nvSpPr>
          <p:cNvPr id="3" name="Rectangle 2"/>
          <p:cNvSpPr/>
          <p:nvPr/>
        </p:nvSpPr>
        <p:spPr>
          <a:xfrm>
            <a:off x="990254" y="2058724"/>
            <a:ext cx="7768281" cy="923330"/>
          </a:xfrm>
          <a:prstGeom prst="rect">
            <a:avLst/>
          </a:prstGeom>
        </p:spPr>
        <p:txBody>
          <a:bodyPr wrap="square">
            <a:spAutoFit/>
          </a:bodyPr>
          <a:lstStyle/>
          <a:p>
            <a:r>
              <a:rPr lang="fr-FR" b="1" dirty="0"/>
              <a:t>Vidéo</a:t>
            </a:r>
          </a:p>
          <a:p>
            <a:r>
              <a:rPr lang="fr-FR" dirty="0"/>
              <a:t>https://www.jove.com/video/3565/surgical-implantation-chronic-neural-electrodes-for-recording-single</a:t>
            </a:r>
          </a:p>
        </p:txBody>
      </p:sp>
    </p:spTree>
    <p:extLst>
      <p:ext uri="{BB962C8B-B14F-4D97-AF65-F5344CB8AC3E}">
        <p14:creationId xmlns:p14="http://schemas.microsoft.com/office/powerpoint/2010/main" val="278867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5604908" y="3406223"/>
            <a:ext cx="3299165" cy="2461177"/>
          </a:xfrm>
          <a:prstGeom prst="rect">
            <a:avLst/>
          </a:prstGeom>
        </p:spPr>
      </p:pic>
      <p:sp>
        <p:nvSpPr>
          <p:cNvPr id="2" name="ZoneTexte 1"/>
          <p:cNvSpPr txBox="1"/>
          <p:nvPr/>
        </p:nvSpPr>
        <p:spPr>
          <a:xfrm>
            <a:off x="828675" y="733425"/>
            <a:ext cx="1547283" cy="400110"/>
          </a:xfrm>
          <a:prstGeom prst="rect">
            <a:avLst/>
          </a:prstGeom>
          <a:noFill/>
        </p:spPr>
        <p:txBody>
          <a:bodyPr wrap="none" rtlCol="0">
            <a:spAutoFit/>
          </a:bodyPr>
          <a:lstStyle/>
          <a:p>
            <a:r>
              <a:rPr lang="fr-FR" sz="2000" b="1" dirty="0"/>
              <a:t>Microdialyse</a:t>
            </a:r>
          </a:p>
        </p:txBody>
      </p:sp>
      <p:sp>
        <p:nvSpPr>
          <p:cNvPr id="3" name="Rectangle 2"/>
          <p:cNvSpPr/>
          <p:nvPr/>
        </p:nvSpPr>
        <p:spPr>
          <a:xfrm>
            <a:off x="276225" y="1359577"/>
            <a:ext cx="8353425" cy="3416320"/>
          </a:xfrm>
          <a:prstGeom prst="rect">
            <a:avLst/>
          </a:prstGeom>
        </p:spPr>
        <p:txBody>
          <a:bodyPr wrap="square">
            <a:spAutoFit/>
          </a:bodyPr>
          <a:lstStyle/>
          <a:p>
            <a:r>
              <a:rPr lang="fr-FR" dirty="0"/>
              <a:t>La microdialyse est une technique d'échantillonnage peu invasive  </a:t>
            </a:r>
          </a:p>
          <a:p>
            <a:endParaRPr lang="fr-FR" dirty="0"/>
          </a:p>
          <a:p>
            <a:r>
              <a:rPr lang="fr-FR" dirty="0"/>
              <a:t>Permet la mesure en continu (théoriquement) des concentrations de molécules libres et non liées dans le liquide extracellulaire </a:t>
            </a:r>
          </a:p>
          <a:p>
            <a:r>
              <a:rPr lang="fr-FR" dirty="0"/>
              <a:t>La technique de microdialyse nécessite l'insertion d'une sonde de microdialyse dans le tissu d'intérêt. </a:t>
            </a:r>
          </a:p>
          <a:p>
            <a:endParaRPr lang="fr-FR" dirty="0"/>
          </a:p>
          <a:p>
            <a:r>
              <a:rPr lang="fr-FR" dirty="0"/>
              <a:t>La sonde de microdialyse est conçue pour imiter </a:t>
            </a:r>
          </a:p>
          <a:p>
            <a:r>
              <a:rPr lang="fr-FR" dirty="0"/>
              <a:t>un capillaire sanguin et consiste en une tige </a:t>
            </a:r>
          </a:p>
          <a:p>
            <a:r>
              <a:rPr lang="fr-FR" dirty="0"/>
              <a:t>avec une membrane semi-perméable à fibres creuses </a:t>
            </a:r>
          </a:p>
          <a:p>
            <a:r>
              <a:rPr lang="fr-FR" dirty="0"/>
              <a:t>à son extrémité, qui est connectée aux </a:t>
            </a:r>
          </a:p>
          <a:p>
            <a:r>
              <a:rPr lang="fr-FR" dirty="0"/>
              <a:t>tubes d’entrée et de sortie.</a:t>
            </a:r>
          </a:p>
        </p:txBody>
      </p:sp>
    </p:spTree>
    <p:extLst>
      <p:ext uri="{BB962C8B-B14F-4D97-AF65-F5344CB8AC3E}">
        <p14:creationId xmlns:p14="http://schemas.microsoft.com/office/powerpoint/2010/main" val="3444476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301444" y="4482648"/>
            <a:ext cx="1742050" cy="1947929"/>
          </a:xfrm>
          <a:prstGeom prst="rect">
            <a:avLst/>
          </a:prstGeom>
        </p:spPr>
      </p:pic>
      <p:pic>
        <p:nvPicPr>
          <p:cNvPr id="6" name="Image 5"/>
          <p:cNvPicPr>
            <a:picLocks noChangeAspect="1"/>
          </p:cNvPicPr>
          <p:nvPr/>
        </p:nvPicPr>
        <p:blipFill>
          <a:blip r:embed="rId3"/>
          <a:stretch>
            <a:fillRect/>
          </a:stretch>
        </p:blipFill>
        <p:spPr>
          <a:xfrm>
            <a:off x="5826466" y="3727796"/>
            <a:ext cx="2809875" cy="2809875"/>
          </a:xfrm>
          <a:prstGeom prst="rect">
            <a:avLst/>
          </a:prstGeom>
        </p:spPr>
      </p:pic>
      <p:pic>
        <p:nvPicPr>
          <p:cNvPr id="8" name="Image 7"/>
          <p:cNvPicPr>
            <a:picLocks noChangeAspect="1"/>
          </p:cNvPicPr>
          <p:nvPr/>
        </p:nvPicPr>
        <p:blipFill>
          <a:blip r:embed="rId4"/>
          <a:stretch>
            <a:fillRect/>
          </a:stretch>
        </p:blipFill>
        <p:spPr>
          <a:xfrm>
            <a:off x="3043494" y="1234484"/>
            <a:ext cx="3157281" cy="2357342"/>
          </a:xfrm>
          <a:prstGeom prst="rect">
            <a:avLst/>
          </a:prstGeom>
        </p:spPr>
      </p:pic>
      <p:sp>
        <p:nvSpPr>
          <p:cNvPr id="2" name="ZoneTexte 1"/>
          <p:cNvSpPr txBox="1"/>
          <p:nvPr/>
        </p:nvSpPr>
        <p:spPr>
          <a:xfrm>
            <a:off x="1104900" y="3794471"/>
            <a:ext cx="2672206" cy="646331"/>
          </a:xfrm>
          <a:prstGeom prst="rect">
            <a:avLst/>
          </a:prstGeom>
          <a:noFill/>
        </p:spPr>
        <p:txBody>
          <a:bodyPr wrap="none" rtlCol="0">
            <a:spAutoFit/>
          </a:bodyPr>
          <a:lstStyle/>
          <a:p>
            <a:pPr algn="ctr"/>
            <a:r>
              <a:rPr lang="fr-FR" dirty="0"/>
              <a:t>Différents types de sondes</a:t>
            </a:r>
          </a:p>
          <a:p>
            <a:pPr algn="ctr"/>
            <a:r>
              <a:rPr lang="fr-FR" dirty="0"/>
              <a:t>de microdialyse</a:t>
            </a:r>
          </a:p>
        </p:txBody>
      </p:sp>
      <p:sp>
        <p:nvSpPr>
          <p:cNvPr id="3" name="ZoneTexte 2"/>
          <p:cNvSpPr txBox="1"/>
          <p:nvPr/>
        </p:nvSpPr>
        <p:spPr>
          <a:xfrm>
            <a:off x="3265585" y="4763401"/>
            <a:ext cx="1715533" cy="923330"/>
          </a:xfrm>
          <a:prstGeom prst="rect">
            <a:avLst/>
          </a:prstGeom>
          <a:noFill/>
        </p:spPr>
        <p:txBody>
          <a:bodyPr wrap="none" rtlCol="0">
            <a:spAutoFit/>
          </a:bodyPr>
          <a:lstStyle/>
          <a:p>
            <a:pPr algn="ctr"/>
            <a:r>
              <a:rPr lang="fr-FR" dirty="0"/>
              <a:t>Membrane </a:t>
            </a:r>
          </a:p>
          <a:p>
            <a:pPr algn="ctr"/>
            <a:r>
              <a:rPr lang="fr-FR" dirty="0"/>
              <a:t>semi-perméable</a:t>
            </a:r>
          </a:p>
          <a:p>
            <a:pPr algn="ctr"/>
            <a:r>
              <a:rPr lang="fr-FR" dirty="0"/>
              <a:t>6-100 </a:t>
            </a:r>
            <a:r>
              <a:rPr lang="fr-FR" dirty="0" err="1"/>
              <a:t>kD</a:t>
            </a:r>
            <a:endParaRPr lang="fr-FR" dirty="0"/>
          </a:p>
        </p:txBody>
      </p:sp>
      <p:sp>
        <p:nvSpPr>
          <p:cNvPr id="9" name="ZoneTexte 8"/>
          <p:cNvSpPr txBox="1"/>
          <p:nvPr/>
        </p:nvSpPr>
        <p:spPr>
          <a:xfrm>
            <a:off x="5742157" y="3794471"/>
            <a:ext cx="2978491" cy="646331"/>
          </a:xfrm>
          <a:prstGeom prst="rect">
            <a:avLst/>
          </a:prstGeom>
          <a:noFill/>
        </p:spPr>
        <p:txBody>
          <a:bodyPr wrap="square" rtlCol="0">
            <a:spAutoFit/>
          </a:bodyPr>
          <a:lstStyle/>
          <a:p>
            <a:pPr algn="ctr"/>
            <a:r>
              <a:rPr lang="fr-FR" dirty="0"/>
              <a:t>Guides canules qui sont implantés chroniquement</a:t>
            </a:r>
          </a:p>
        </p:txBody>
      </p:sp>
      <p:sp>
        <p:nvSpPr>
          <p:cNvPr id="10" name="ZoneTexte 9"/>
          <p:cNvSpPr txBox="1"/>
          <p:nvPr/>
        </p:nvSpPr>
        <p:spPr>
          <a:xfrm>
            <a:off x="858904" y="647700"/>
            <a:ext cx="3026854" cy="400110"/>
          </a:xfrm>
          <a:prstGeom prst="rect">
            <a:avLst/>
          </a:prstGeom>
          <a:noFill/>
        </p:spPr>
        <p:txBody>
          <a:bodyPr wrap="none" rtlCol="0">
            <a:spAutoFit/>
          </a:bodyPr>
          <a:lstStyle/>
          <a:p>
            <a:r>
              <a:rPr lang="fr-FR" sz="2000" b="1" dirty="0"/>
              <a:t>Principe de la microdialyse</a:t>
            </a:r>
          </a:p>
        </p:txBody>
      </p:sp>
    </p:spTree>
    <p:extLst>
      <p:ext uri="{BB962C8B-B14F-4D97-AF65-F5344CB8AC3E}">
        <p14:creationId xmlns:p14="http://schemas.microsoft.com/office/powerpoint/2010/main" val="1430799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847853" y="1269880"/>
            <a:ext cx="7591603" cy="2635370"/>
          </a:xfrm>
          <a:prstGeom prst="rect">
            <a:avLst/>
          </a:prstGeom>
        </p:spPr>
      </p:pic>
      <p:sp>
        <p:nvSpPr>
          <p:cNvPr id="7" name="ZoneTexte 6"/>
          <p:cNvSpPr txBox="1"/>
          <p:nvPr/>
        </p:nvSpPr>
        <p:spPr>
          <a:xfrm>
            <a:off x="858904" y="647700"/>
            <a:ext cx="1547283" cy="400110"/>
          </a:xfrm>
          <a:prstGeom prst="rect">
            <a:avLst/>
          </a:prstGeom>
          <a:noFill/>
        </p:spPr>
        <p:txBody>
          <a:bodyPr wrap="none" rtlCol="0">
            <a:spAutoFit/>
          </a:bodyPr>
          <a:lstStyle/>
          <a:p>
            <a:r>
              <a:rPr lang="fr-FR" sz="2000" b="1" dirty="0"/>
              <a:t>Microdialyse</a:t>
            </a:r>
          </a:p>
        </p:txBody>
      </p:sp>
    </p:spTree>
    <p:extLst>
      <p:ext uri="{BB962C8B-B14F-4D97-AF65-F5344CB8AC3E}">
        <p14:creationId xmlns:p14="http://schemas.microsoft.com/office/powerpoint/2010/main" val="3210361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966" y="1435958"/>
            <a:ext cx="2143125" cy="2095500"/>
          </a:xfrm>
          <a:prstGeom prst="rect">
            <a:avLst/>
          </a:prstGeom>
        </p:spPr>
      </p:pic>
      <p:sp>
        <p:nvSpPr>
          <p:cNvPr id="5" name="ZoneTexte 4"/>
          <p:cNvSpPr txBox="1"/>
          <p:nvPr/>
        </p:nvSpPr>
        <p:spPr>
          <a:xfrm>
            <a:off x="858904" y="647700"/>
            <a:ext cx="1547283" cy="400110"/>
          </a:xfrm>
          <a:prstGeom prst="rect">
            <a:avLst/>
          </a:prstGeom>
          <a:noFill/>
        </p:spPr>
        <p:txBody>
          <a:bodyPr wrap="none" rtlCol="0">
            <a:spAutoFit/>
          </a:bodyPr>
          <a:lstStyle/>
          <a:p>
            <a:r>
              <a:rPr lang="fr-FR" sz="2000" b="1" dirty="0"/>
              <a:t>Microdialyse</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2350" y="1152524"/>
            <a:ext cx="5057776" cy="5057776"/>
          </a:xfrm>
          <a:prstGeom prst="rect">
            <a:avLst/>
          </a:prstGeom>
        </p:spPr>
      </p:pic>
    </p:spTree>
    <p:extLst>
      <p:ext uri="{BB962C8B-B14F-4D97-AF65-F5344CB8AC3E}">
        <p14:creationId xmlns:p14="http://schemas.microsoft.com/office/powerpoint/2010/main" val="2779764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0643" y="2842738"/>
            <a:ext cx="6520249" cy="1200329"/>
          </a:xfrm>
          <a:prstGeom prst="rect">
            <a:avLst/>
          </a:prstGeom>
        </p:spPr>
        <p:txBody>
          <a:bodyPr wrap="square">
            <a:spAutoFit/>
          </a:bodyPr>
          <a:lstStyle/>
          <a:p>
            <a:r>
              <a:rPr lang="fr-FR" dirty="0"/>
              <a:t>Vidéo 2</a:t>
            </a:r>
          </a:p>
          <a:p>
            <a:endParaRPr lang="fr-FR" dirty="0"/>
          </a:p>
          <a:p>
            <a:r>
              <a:rPr lang="fr-FR" dirty="0"/>
              <a:t>https://www.jove.com/video/4142/microdialysis-ethanol-during-operant-ethanol-self-administration</a:t>
            </a:r>
          </a:p>
        </p:txBody>
      </p:sp>
      <p:sp>
        <p:nvSpPr>
          <p:cNvPr id="5" name="ZoneTexte 4"/>
          <p:cNvSpPr txBox="1"/>
          <p:nvPr/>
        </p:nvSpPr>
        <p:spPr>
          <a:xfrm>
            <a:off x="858904" y="647700"/>
            <a:ext cx="1547283" cy="400110"/>
          </a:xfrm>
          <a:prstGeom prst="rect">
            <a:avLst/>
          </a:prstGeom>
          <a:noFill/>
        </p:spPr>
        <p:txBody>
          <a:bodyPr wrap="none" rtlCol="0">
            <a:spAutoFit/>
          </a:bodyPr>
          <a:lstStyle/>
          <a:p>
            <a:r>
              <a:rPr lang="fr-FR" sz="2000" b="1" dirty="0"/>
              <a:t>Microdialyse</a:t>
            </a:r>
          </a:p>
        </p:txBody>
      </p:sp>
      <p:sp>
        <p:nvSpPr>
          <p:cNvPr id="6" name="ZoneTexte 5"/>
          <p:cNvSpPr txBox="1"/>
          <p:nvPr/>
        </p:nvSpPr>
        <p:spPr>
          <a:xfrm>
            <a:off x="1130643" y="1685925"/>
            <a:ext cx="3459922" cy="369332"/>
          </a:xfrm>
          <a:prstGeom prst="rect">
            <a:avLst/>
          </a:prstGeom>
          <a:noFill/>
        </p:spPr>
        <p:txBody>
          <a:bodyPr wrap="none" rtlCol="0">
            <a:spAutoFit/>
          </a:bodyPr>
          <a:lstStyle/>
          <a:p>
            <a:pPr algn="ctr"/>
            <a:r>
              <a:rPr lang="fr-FR" dirty="0"/>
              <a:t>Exemple d’expérience microdialyse</a:t>
            </a:r>
          </a:p>
        </p:txBody>
      </p:sp>
    </p:spTree>
    <p:extLst>
      <p:ext uri="{BB962C8B-B14F-4D97-AF65-F5344CB8AC3E}">
        <p14:creationId xmlns:p14="http://schemas.microsoft.com/office/powerpoint/2010/main" val="3403819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66749" y="571500"/>
            <a:ext cx="5829301" cy="5109091"/>
          </a:xfrm>
          <a:prstGeom prst="rect">
            <a:avLst/>
          </a:prstGeom>
          <a:noFill/>
        </p:spPr>
        <p:txBody>
          <a:bodyPr wrap="square" rtlCol="0">
            <a:spAutoFit/>
          </a:bodyPr>
          <a:lstStyle/>
          <a:p>
            <a:r>
              <a:rPr lang="fr-FR" sz="2000" b="1" dirty="0"/>
              <a:t>Microdialyse</a:t>
            </a:r>
          </a:p>
          <a:p>
            <a:endParaRPr lang="fr-FR" dirty="0"/>
          </a:p>
          <a:p>
            <a:r>
              <a:rPr lang="fr-FR" b="1" u="sng" dirty="0"/>
              <a:t>Limites</a:t>
            </a:r>
          </a:p>
          <a:p>
            <a:endParaRPr lang="fr-FR" dirty="0"/>
          </a:p>
          <a:p>
            <a:r>
              <a:rPr lang="fr-FR" dirty="0"/>
              <a:t>Toutes les molécules ne peuvent pas être récupérées</a:t>
            </a:r>
          </a:p>
          <a:p>
            <a:r>
              <a:rPr lang="fr-FR" dirty="0"/>
              <a:t>(limite de taille) mais déjà tous les neurotransmetteurs peuvent être récupérés</a:t>
            </a:r>
          </a:p>
          <a:p>
            <a:endParaRPr lang="fr-FR" dirty="0"/>
          </a:p>
          <a:p>
            <a:r>
              <a:rPr lang="fr-FR" b="1" dirty="0"/>
              <a:t>La taille de la sonde </a:t>
            </a:r>
            <a:r>
              <a:rPr lang="fr-FR" dirty="0"/>
              <a:t>limite la taille de la structure cible</a:t>
            </a:r>
          </a:p>
          <a:p>
            <a:r>
              <a:rPr lang="fr-FR" dirty="0"/>
              <a:t>	100-200 µm de diamètre – 1 ou 2 mm de long</a:t>
            </a:r>
          </a:p>
          <a:p>
            <a:r>
              <a:rPr lang="fr-FR" dirty="0"/>
              <a:t>	</a:t>
            </a:r>
          </a:p>
          <a:p>
            <a:r>
              <a:rPr lang="fr-FR" dirty="0"/>
              <a:t>	Lésion de la zone étudiée</a:t>
            </a:r>
          </a:p>
          <a:p>
            <a:endParaRPr lang="fr-FR" dirty="0"/>
          </a:p>
          <a:p>
            <a:r>
              <a:rPr lang="fr-FR" b="1" dirty="0"/>
              <a:t>Vitesse de perfusion </a:t>
            </a:r>
            <a:r>
              <a:rPr lang="fr-FR" dirty="0"/>
              <a:t>0,5 à 0,7 µL/min environ</a:t>
            </a:r>
          </a:p>
          <a:p>
            <a:r>
              <a:rPr lang="fr-FR" dirty="0"/>
              <a:t>	Pour l’analyse en HPLC il faut environ 10 à 20 µL 	d’échantillon</a:t>
            </a:r>
          </a:p>
          <a:p>
            <a:r>
              <a:rPr lang="fr-FR" dirty="0"/>
              <a:t>	</a:t>
            </a:r>
            <a:r>
              <a:rPr lang="fr-FR" dirty="0">
                <a:sym typeface="Wingdings" panose="05000000000000000000" pitchFamily="2" charset="2"/>
              </a:rPr>
              <a:t> 1 échantillon toutes les 15 minutes (~continu)</a:t>
            </a:r>
          </a:p>
          <a:p>
            <a:r>
              <a:rPr lang="fr-FR" dirty="0">
                <a:sym typeface="Wingdings" panose="05000000000000000000" pitchFamily="2" charset="2"/>
              </a:rPr>
              <a:t>	Impossible de mesurer des évènements fugaces</a:t>
            </a:r>
          </a:p>
        </p:txBody>
      </p:sp>
      <p:pic>
        <p:nvPicPr>
          <p:cNvPr id="2" name="Image 1"/>
          <p:cNvPicPr>
            <a:picLocks noChangeAspect="1"/>
          </p:cNvPicPr>
          <p:nvPr/>
        </p:nvPicPr>
        <p:blipFill>
          <a:blip r:embed="rId2"/>
          <a:stretch>
            <a:fillRect/>
          </a:stretch>
        </p:blipFill>
        <p:spPr>
          <a:xfrm>
            <a:off x="6496050" y="1047750"/>
            <a:ext cx="2177736" cy="3457575"/>
          </a:xfrm>
          <a:prstGeom prst="rect">
            <a:avLst/>
          </a:prstGeom>
        </p:spPr>
      </p:pic>
    </p:spTree>
    <p:extLst>
      <p:ext uri="{BB962C8B-B14F-4D97-AF65-F5344CB8AC3E}">
        <p14:creationId xmlns:p14="http://schemas.microsoft.com/office/powerpoint/2010/main" val="1183672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923925" y="1238250"/>
            <a:ext cx="7826785" cy="3231654"/>
          </a:xfrm>
          <a:prstGeom prst="rect">
            <a:avLst/>
          </a:prstGeom>
          <a:noFill/>
        </p:spPr>
        <p:txBody>
          <a:bodyPr wrap="square" rtlCol="0">
            <a:spAutoFit/>
          </a:bodyPr>
          <a:lstStyle/>
          <a:p>
            <a:r>
              <a:rPr lang="fr-FR" sz="2000" b="1" dirty="0"/>
              <a:t>Rappel modèles cellulaires </a:t>
            </a:r>
          </a:p>
          <a:p>
            <a:endParaRPr lang="fr-FR" dirty="0">
              <a:sym typeface="Wingdings" panose="05000000000000000000" pitchFamily="2" charset="2"/>
            </a:endParaRPr>
          </a:p>
          <a:p>
            <a:r>
              <a:rPr lang="fr-FR" dirty="0">
                <a:sym typeface="Wingdings" panose="05000000000000000000" pitchFamily="2" charset="2"/>
              </a:rPr>
              <a:t>La loi de 2013 demande à ce qu’au maximum, les questions scientifiques doivent, dans la mesure du possible, être évaluée sur des modèles cellulaires</a:t>
            </a:r>
          </a:p>
          <a:p>
            <a:endParaRPr lang="fr-FR" dirty="0">
              <a:sym typeface="Wingdings" panose="05000000000000000000" pitchFamily="2" charset="2"/>
            </a:endParaRPr>
          </a:p>
          <a:p>
            <a:r>
              <a:rPr lang="fr-FR" dirty="0">
                <a:sym typeface="Wingdings" panose="05000000000000000000" pitchFamily="2" charset="2"/>
              </a:rPr>
              <a:t>Mais à un moment, il y a des limites aux modèles cellulaires</a:t>
            </a:r>
          </a:p>
          <a:p>
            <a:endParaRPr lang="fr-FR" dirty="0">
              <a:sym typeface="Wingdings" panose="05000000000000000000" pitchFamily="2" charset="2"/>
            </a:endParaRPr>
          </a:p>
          <a:p>
            <a:r>
              <a:rPr lang="fr-FR" dirty="0">
                <a:sym typeface="Wingdings" panose="05000000000000000000" pitchFamily="2" charset="2"/>
              </a:rPr>
              <a:t>Il faut passer aux modèles intégrés</a:t>
            </a:r>
          </a:p>
          <a:p>
            <a:endParaRPr lang="fr-FR" dirty="0">
              <a:sym typeface="Wingdings" panose="05000000000000000000" pitchFamily="2" charset="2"/>
            </a:endParaRPr>
          </a:p>
          <a:p>
            <a:r>
              <a:rPr lang="fr-FR" dirty="0">
                <a:sym typeface="Wingdings" panose="05000000000000000000" pitchFamily="2" charset="2"/>
              </a:rPr>
              <a:t>Complexité du système doit être prise en compte dans l’étude des mécanismes neuronaux</a:t>
            </a:r>
            <a:endParaRPr lang="fr-FR" dirty="0"/>
          </a:p>
        </p:txBody>
      </p:sp>
    </p:spTree>
    <p:extLst>
      <p:ext uri="{BB962C8B-B14F-4D97-AF65-F5344CB8AC3E}">
        <p14:creationId xmlns:p14="http://schemas.microsoft.com/office/powerpoint/2010/main" val="314954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832C6A-A5A2-4549-B24E-2C83A4978C07}"/>
              </a:ext>
            </a:extLst>
          </p:cNvPr>
          <p:cNvSpPr txBox="1"/>
          <p:nvPr/>
        </p:nvSpPr>
        <p:spPr>
          <a:xfrm>
            <a:off x="880533" y="550334"/>
            <a:ext cx="2323136" cy="400110"/>
          </a:xfrm>
          <a:prstGeom prst="rect">
            <a:avLst/>
          </a:prstGeom>
          <a:noFill/>
        </p:spPr>
        <p:txBody>
          <a:bodyPr wrap="none" rtlCol="0">
            <a:spAutoFit/>
          </a:bodyPr>
          <a:lstStyle/>
          <a:p>
            <a:r>
              <a:rPr lang="fr-FR" sz="2000" b="1" dirty="0"/>
              <a:t>Principes de la HPLC</a:t>
            </a:r>
          </a:p>
        </p:txBody>
      </p:sp>
      <p:sp>
        <p:nvSpPr>
          <p:cNvPr id="5" name="ZoneTexte 4">
            <a:extLst>
              <a:ext uri="{FF2B5EF4-FFF2-40B4-BE49-F238E27FC236}">
                <a16:creationId xmlns:a16="http://schemas.microsoft.com/office/drawing/2014/main" id="{8F48C19F-7BE6-42D7-958F-02897D3F6BC9}"/>
              </a:ext>
            </a:extLst>
          </p:cNvPr>
          <p:cNvSpPr txBox="1"/>
          <p:nvPr/>
        </p:nvSpPr>
        <p:spPr>
          <a:xfrm>
            <a:off x="1049867" y="1261534"/>
            <a:ext cx="7738533" cy="3970318"/>
          </a:xfrm>
          <a:prstGeom prst="rect">
            <a:avLst/>
          </a:prstGeom>
          <a:noFill/>
        </p:spPr>
        <p:txBody>
          <a:bodyPr wrap="square" rtlCol="0">
            <a:spAutoFit/>
          </a:bodyPr>
          <a:lstStyle/>
          <a:p>
            <a:r>
              <a:rPr lang="fr-FR" dirty="0"/>
              <a:t>Chromatographie liquide à haute performance</a:t>
            </a:r>
          </a:p>
          <a:p>
            <a:endParaRPr lang="fr-FR" dirty="0"/>
          </a:p>
          <a:p>
            <a:r>
              <a:rPr lang="fr-FR" dirty="0"/>
              <a:t>Les composés à séparer (solutés) sont mis en solution dans un solvant. Ce mélange est introduit dans la phase mobile liquide (éluant). </a:t>
            </a:r>
          </a:p>
          <a:p>
            <a:endParaRPr lang="fr-FR" dirty="0"/>
          </a:p>
          <a:p>
            <a:r>
              <a:rPr lang="fr-FR" dirty="0"/>
              <a:t>Suivant la nature des molécules, elles interagissent plus ou moins avec la phase stationnaire dans un tube appelé colonne chromatographique.</a:t>
            </a:r>
          </a:p>
          <a:p>
            <a:endParaRPr lang="fr-FR" dirty="0"/>
          </a:p>
          <a:p>
            <a:r>
              <a:rPr lang="fr-FR" dirty="0"/>
              <a:t>La phase mobile poussée par une pompe sous haute pression, parcourt le système chromatographique.</a:t>
            </a:r>
          </a:p>
          <a:p>
            <a:endParaRPr lang="fr-FR" dirty="0"/>
          </a:p>
          <a:p>
            <a:r>
              <a:rPr lang="fr-FR" dirty="0"/>
              <a:t>Le mélange à analyser est injecté puis transporté au travers du système chromatographique. Les composés en solution se répartissent alors suivant leur affinité entre la phase mobile et la phase stationnaire</a:t>
            </a:r>
          </a:p>
        </p:txBody>
      </p:sp>
      <p:sp>
        <p:nvSpPr>
          <p:cNvPr id="6" name="Rectangle 5">
            <a:extLst>
              <a:ext uri="{FF2B5EF4-FFF2-40B4-BE49-F238E27FC236}">
                <a16:creationId xmlns:a16="http://schemas.microsoft.com/office/drawing/2014/main" id="{2BF77695-9FB3-494F-9CB8-1271BE52CDDB}"/>
              </a:ext>
            </a:extLst>
          </p:cNvPr>
          <p:cNvSpPr/>
          <p:nvPr/>
        </p:nvSpPr>
        <p:spPr>
          <a:xfrm>
            <a:off x="5698066" y="6433235"/>
            <a:ext cx="3310467" cy="276999"/>
          </a:xfrm>
          <a:prstGeom prst="rect">
            <a:avLst/>
          </a:prstGeom>
        </p:spPr>
        <p:txBody>
          <a:bodyPr wrap="square">
            <a:spAutoFit/>
          </a:bodyPr>
          <a:lstStyle/>
          <a:p>
            <a:r>
              <a:rPr lang="fr-FR" sz="1200" b="1" dirty="0"/>
              <a:t>http://biotech.spip.ac-rouen.fr/spip.php?article9</a:t>
            </a:r>
          </a:p>
        </p:txBody>
      </p:sp>
    </p:spTree>
    <p:extLst>
      <p:ext uri="{BB962C8B-B14F-4D97-AF65-F5344CB8AC3E}">
        <p14:creationId xmlns:p14="http://schemas.microsoft.com/office/powerpoint/2010/main" val="3817668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DB53638-8E2F-4FCE-AFB6-BBBBB92B47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9691" y="1651000"/>
            <a:ext cx="6033043" cy="4411663"/>
          </a:xfrm>
          <a:prstGeom prst="rect">
            <a:avLst/>
          </a:prstGeom>
        </p:spPr>
      </p:pic>
      <p:sp>
        <p:nvSpPr>
          <p:cNvPr id="7" name="ZoneTexte 6">
            <a:extLst>
              <a:ext uri="{FF2B5EF4-FFF2-40B4-BE49-F238E27FC236}">
                <a16:creationId xmlns:a16="http://schemas.microsoft.com/office/drawing/2014/main" id="{F1EE851C-5C98-4F1C-80E7-A33B2BC1BDCB}"/>
              </a:ext>
            </a:extLst>
          </p:cNvPr>
          <p:cNvSpPr txBox="1"/>
          <p:nvPr/>
        </p:nvSpPr>
        <p:spPr>
          <a:xfrm>
            <a:off x="880533" y="550334"/>
            <a:ext cx="2323136" cy="400110"/>
          </a:xfrm>
          <a:prstGeom prst="rect">
            <a:avLst/>
          </a:prstGeom>
          <a:noFill/>
        </p:spPr>
        <p:txBody>
          <a:bodyPr wrap="none" rtlCol="0">
            <a:spAutoFit/>
          </a:bodyPr>
          <a:lstStyle/>
          <a:p>
            <a:r>
              <a:rPr lang="fr-FR" sz="2000" b="1" dirty="0"/>
              <a:t>Principes de la HPLC</a:t>
            </a:r>
          </a:p>
        </p:txBody>
      </p:sp>
      <p:sp>
        <p:nvSpPr>
          <p:cNvPr id="8" name="Rectangle 7">
            <a:extLst>
              <a:ext uri="{FF2B5EF4-FFF2-40B4-BE49-F238E27FC236}">
                <a16:creationId xmlns:a16="http://schemas.microsoft.com/office/drawing/2014/main" id="{83362BFA-F505-4B24-877A-8B4E821E7994}"/>
              </a:ext>
            </a:extLst>
          </p:cNvPr>
          <p:cNvSpPr/>
          <p:nvPr/>
        </p:nvSpPr>
        <p:spPr>
          <a:xfrm>
            <a:off x="3725332" y="6438668"/>
            <a:ext cx="5156202" cy="261610"/>
          </a:xfrm>
          <a:prstGeom prst="rect">
            <a:avLst/>
          </a:prstGeom>
        </p:spPr>
        <p:txBody>
          <a:bodyPr wrap="square">
            <a:spAutoFit/>
          </a:bodyPr>
          <a:lstStyle/>
          <a:p>
            <a:r>
              <a:rPr lang="fr-FR" sz="1050" b="1" dirty="0"/>
              <a:t>https://planet-vie.ens.fr/thematiques/manipulations-en-laboratoire/la-chromatographie</a:t>
            </a:r>
          </a:p>
        </p:txBody>
      </p:sp>
    </p:spTree>
    <p:extLst>
      <p:ext uri="{BB962C8B-B14F-4D97-AF65-F5344CB8AC3E}">
        <p14:creationId xmlns:p14="http://schemas.microsoft.com/office/powerpoint/2010/main" val="1974716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E308856-0F8A-41B4-85E5-EE101841E6C4}"/>
              </a:ext>
            </a:extLst>
          </p:cNvPr>
          <p:cNvPicPr>
            <a:picLocks noChangeAspect="1"/>
          </p:cNvPicPr>
          <p:nvPr/>
        </p:nvPicPr>
        <p:blipFill>
          <a:blip r:embed="rId2"/>
          <a:stretch>
            <a:fillRect/>
          </a:stretch>
        </p:blipFill>
        <p:spPr>
          <a:xfrm>
            <a:off x="1989136" y="1201737"/>
            <a:ext cx="5648325" cy="4962525"/>
          </a:xfrm>
          <a:prstGeom prst="rect">
            <a:avLst/>
          </a:prstGeom>
        </p:spPr>
      </p:pic>
      <p:sp>
        <p:nvSpPr>
          <p:cNvPr id="5" name="ZoneTexte 4">
            <a:extLst>
              <a:ext uri="{FF2B5EF4-FFF2-40B4-BE49-F238E27FC236}">
                <a16:creationId xmlns:a16="http://schemas.microsoft.com/office/drawing/2014/main" id="{A50FAC65-EA26-497C-9810-DF5A4BB61D01}"/>
              </a:ext>
            </a:extLst>
          </p:cNvPr>
          <p:cNvSpPr txBox="1"/>
          <p:nvPr/>
        </p:nvSpPr>
        <p:spPr>
          <a:xfrm>
            <a:off x="880533" y="550334"/>
            <a:ext cx="2323136" cy="400110"/>
          </a:xfrm>
          <a:prstGeom prst="rect">
            <a:avLst/>
          </a:prstGeom>
          <a:noFill/>
        </p:spPr>
        <p:txBody>
          <a:bodyPr wrap="none" rtlCol="0">
            <a:spAutoFit/>
          </a:bodyPr>
          <a:lstStyle/>
          <a:p>
            <a:r>
              <a:rPr lang="fr-FR" sz="2000" b="1" dirty="0"/>
              <a:t>Principes de la HPLC</a:t>
            </a:r>
          </a:p>
        </p:txBody>
      </p:sp>
      <p:sp>
        <p:nvSpPr>
          <p:cNvPr id="6" name="Rectangle 5">
            <a:extLst>
              <a:ext uri="{FF2B5EF4-FFF2-40B4-BE49-F238E27FC236}">
                <a16:creationId xmlns:a16="http://schemas.microsoft.com/office/drawing/2014/main" id="{940CB084-3082-433C-A5D6-811A4A501EFE}"/>
              </a:ext>
            </a:extLst>
          </p:cNvPr>
          <p:cNvSpPr/>
          <p:nvPr/>
        </p:nvSpPr>
        <p:spPr>
          <a:xfrm>
            <a:off x="4089399" y="6534835"/>
            <a:ext cx="5054601" cy="261610"/>
          </a:xfrm>
          <a:prstGeom prst="rect">
            <a:avLst/>
          </a:prstGeom>
        </p:spPr>
        <p:txBody>
          <a:bodyPr wrap="square">
            <a:spAutoFit/>
          </a:bodyPr>
          <a:lstStyle/>
          <a:p>
            <a:r>
              <a:rPr lang="fr-FR" sz="1100" b="1" dirty="0"/>
              <a:t>https://chimieanalytique.com/chromatographie-liquide-haute-performance-hplc/</a:t>
            </a:r>
          </a:p>
        </p:txBody>
      </p:sp>
    </p:spTree>
    <p:extLst>
      <p:ext uri="{BB962C8B-B14F-4D97-AF65-F5344CB8AC3E}">
        <p14:creationId xmlns:p14="http://schemas.microsoft.com/office/powerpoint/2010/main" val="53879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0A6FD5C-E2DE-4A3B-B09A-8B9CD947E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559" y="1593427"/>
            <a:ext cx="6469919" cy="4028440"/>
          </a:xfrm>
          <a:prstGeom prst="rect">
            <a:avLst/>
          </a:prstGeom>
        </p:spPr>
      </p:pic>
      <p:sp>
        <p:nvSpPr>
          <p:cNvPr id="6" name="ZoneTexte 5">
            <a:extLst>
              <a:ext uri="{FF2B5EF4-FFF2-40B4-BE49-F238E27FC236}">
                <a16:creationId xmlns:a16="http://schemas.microsoft.com/office/drawing/2014/main" id="{6A5FA48B-4660-4A86-8894-D4CA88BBE4D6}"/>
              </a:ext>
            </a:extLst>
          </p:cNvPr>
          <p:cNvSpPr txBox="1"/>
          <p:nvPr/>
        </p:nvSpPr>
        <p:spPr>
          <a:xfrm>
            <a:off x="880533" y="550334"/>
            <a:ext cx="2323136" cy="400110"/>
          </a:xfrm>
          <a:prstGeom prst="rect">
            <a:avLst/>
          </a:prstGeom>
          <a:noFill/>
        </p:spPr>
        <p:txBody>
          <a:bodyPr wrap="none" rtlCol="0">
            <a:spAutoFit/>
          </a:bodyPr>
          <a:lstStyle/>
          <a:p>
            <a:r>
              <a:rPr lang="fr-FR" sz="2000" b="1" dirty="0"/>
              <a:t>Principes de la HPLC</a:t>
            </a:r>
          </a:p>
        </p:txBody>
      </p:sp>
    </p:spTree>
    <p:extLst>
      <p:ext uri="{BB962C8B-B14F-4D97-AF65-F5344CB8AC3E}">
        <p14:creationId xmlns:p14="http://schemas.microsoft.com/office/powerpoint/2010/main" val="4183439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553613" y="1275900"/>
            <a:ext cx="5607801" cy="3868673"/>
          </a:xfrm>
          <a:prstGeom prst="rect">
            <a:avLst/>
          </a:prstGeom>
        </p:spPr>
      </p:pic>
      <p:pic>
        <p:nvPicPr>
          <p:cNvPr id="6" name="Image 5"/>
          <p:cNvPicPr>
            <a:picLocks noChangeAspect="1"/>
          </p:cNvPicPr>
          <p:nvPr/>
        </p:nvPicPr>
        <p:blipFill rotWithShape="1">
          <a:blip r:embed="rId3"/>
          <a:srcRect l="23633" t="40075" r="38683" b="32621"/>
          <a:stretch/>
        </p:blipFill>
        <p:spPr>
          <a:xfrm>
            <a:off x="5478087" y="5386123"/>
            <a:ext cx="3366655" cy="1372124"/>
          </a:xfrm>
          <a:prstGeom prst="rect">
            <a:avLst/>
          </a:prstGeom>
        </p:spPr>
      </p:pic>
      <p:sp>
        <p:nvSpPr>
          <p:cNvPr id="7" name="ZoneTexte 6"/>
          <p:cNvSpPr txBox="1"/>
          <p:nvPr/>
        </p:nvSpPr>
        <p:spPr>
          <a:xfrm>
            <a:off x="806333" y="601127"/>
            <a:ext cx="4853380" cy="369332"/>
          </a:xfrm>
          <a:prstGeom prst="rect">
            <a:avLst/>
          </a:prstGeom>
          <a:noFill/>
        </p:spPr>
        <p:txBody>
          <a:bodyPr wrap="none" rtlCol="0">
            <a:spAutoFit/>
          </a:bodyPr>
          <a:lstStyle/>
          <a:p>
            <a:r>
              <a:rPr lang="fr-FR" b="1" dirty="0"/>
              <a:t>Exemple de mesure de la libération de dopamine</a:t>
            </a:r>
          </a:p>
        </p:txBody>
      </p:sp>
      <p:sp>
        <p:nvSpPr>
          <p:cNvPr id="8" name="ZoneTexte 7"/>
          <p:cNvSpPr txBox="1"/>
          <p:nvPr/>
        </p:nvSpPr>
        <p:spPr>
          <a:xfrm>
            <a:off x="1553613" y="5486401"/>
            <a:ext cx="3882794" cy="461665"/>
          </a:xfrm>
          <a:prstGeom prst="rect">
            <a:avLst/>
          </a:prstGeom>
          <a:noFill/>
        </p:spPr>
        <p:txBody>
          <a:bodyPr wrap="none" rtlCol="0">
            <a:spAutoFit/>
          </a:bodyPr>
          <a:lstStyle/>
          <a:p>
            <a:r>
              <a:rPr lang="fr-FR" sz="1200" b="1" dirty="0"/>
              <a:t>Mesure de la libération de DA dans le Shell du </a:t>
            </a:r>
            <a:r>
              <a:rPr lang="fr-FR" sz="1200" b="1" dirty="0" err="1"/>
              <a:t>Nacc</a:t>
            </a:r>
            <a:endParaRPr lang="fr-FR" sz="1200" b="1" dirty="0"/>
          </a:p>
          <a:p>
            <a:r>
              <a:rPr lang="fr-FR" sz="1200" b="1" dirty="0"/>
              <a:t>Micro-infusion de nicotine dans l’aire </a:t>
            </a:r>
            <a:r>
              <a:rPr lang="fr-FR" sz="1200" b="1" dirty="0" err="1"/>
              <a:t>tegmentale</a:t>
            </a:r>
            <a:r>
              <a:rPr lang="fr-FR" sz="1200" b="1" dirty="0"/>
              <a:t> ventrale</a:t>
            </a:r>
          </a:p>
        </p:txBody>
      </p:sp>
    </p:spTree>
    <p:extLst>
      <p:ext uri="{BB962C8B-B14F-4D97-AF65-F5344CB8AC3E}">
        <p14:creationId xmlns:p14="http://schemas.microsoft.com/office/powerpoint/2010/main" val="2264461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929216" y="633942"/>
            <a:ext cx="7467600" cy="4832092"/>
          </a:xfrm>
          <a:prstGeom prst="rect">
            <a:avLst/>
          </a:prstGeom>
          <a:noFill/>
        </p:spPr>
        <p:txBody>
          <a:bodyPr wrap="square" rtlCol="0">
            <a:spAutoFit/>
          </a:bodyPr>
          <a:lstStyle/>
          <a:p>
            <a:r>
              <a:rPr lang="fr-FR" sz="2000" b="1" dirty="0" err="1"/>
              <a:t>Chronoampérométrie</a:t>
            </a:r>
            <a:r>
              <a:rPr lang="fr-FR" sz="2000" b="1" dirty="0"/>
              <a:t> - </a:t>
            </a:r>
            <a:r>
              <a:rPr lang="fr-FR" sz="2000" b="1" dirty="0" err="1"/>
              <a:t>Voltamétrie</a:t>
            </a:r>
            <a:endParaRPr lang="fr-FR" sz="2000" b="1" dirty="0"/>
          </a:p>
          <a:p>
            <a:endParaRPr lang="fr-FR" dirty="0"/>
          </a:p>
          <a:p>
            <a:endParaRPr lang="fr-FR" dirty="0"/>
          </a:p>
          <a:p>
            <a:endParaRPr lang="fr-FR" dirty="0"/>
          </a:p>
          <a:p>
            <a:r>
              <a:rPr lang="fr-FR" dirty="0"/>
              <a:t>Technique électrochimique qui se base sur les propriétés d’oxydo-réduction des molécules étudiées</a:t>
            </a:r>
          </a:p>
          <a:p>
            <a:endParaRPr lang="fr-FR" dirty="0"/>
          </a:p>
          <a:p>
            <a:r>
              <a:rPr lang="fr-FR" dirty="0"/>
              <a:t>Catécholamines</a:t>
            </a:r>
          </a:p>
          <a:p>
            <a:endParaRPr lang="fr-FR" dirty="0"/>
          </a:p>
          <a:p>
            <a:endParaRPr lang="fr-FR" dirty="0"/>
          </a:p>
          <a:p>
            <a:endParaRPr lang="fr-FR" dirty="0"/>
          </a:p>
          <a:p>
            <a:endParaRPr lang="fr-FR" dirty="0"/>
          </a:p>
          <a:p>
            <a:r>
              <a:rPr lang="fr-FR" dirty="0"/>
              <a:t>Sérotonine</a:t>
            </a:r>
          </a:p>
          <a:p>
            <a:endParaRPr lang="fr-FR" dirty="0"/>
          </a:p>
          <a:p>
            <a:r>
              <a:rPr lang="fr-FR" dirty="0"/>
              <a:t>NO</a:t>
            </a:r>
          </a:p>
          <a:p>
            <a:endParaRPr lang="fr-FR" dirty="0"/>
          </a:p>
          <a:p>
            <a:r>
              <a:rPr lang="fr-FR" dirty="0"/>
              <a:t>H</a:t>
            </a:r>
            <a:r>
              <a:rPr lang="fr-FR" baseline="-25000" dirty="0"/>
              <a:t>2</a:t>
            </a:r>
            <a:r>
              <a:rPr lang="fr-FR" dirty="0"/>
              <a:t>O</a:t>
            </a:r>
            <a:r>
              <a:rPr lang="fr-FR" baseline="-25000" dirty="0"/>
              <a:t>2</a:t>
            </a:r>
          </a:p>
        </p:txBody>
      </p:sp>
      <p:pic>
        <p:nvPicPr>
          <p:cNvPr id="2" name="Image 1"/>
          <p:cNvPicPr>
            <a:picLocks noChangeAspect="1"/>
          </p:cNvPicPr>
          <p:nvPr/>
        </p:nvPicPr>
        <p:blipFill rotWithShape="1">
          <a:blip r:embed="rId2"/>
          <a:srcRect l="29896" t="33333" r="17500" b="42778"/>
          <a:stretch/>
        </p:blipFill>
        <p:spPr>
          <a:xfrm>
            <a:off x="3143250" y="2814637"/>
            <a:ext cx="4810126" cy="1228725"/>
          </a:xfrm>
          <a:prstGeom prst="rect">
            <a:avLst/>
          </a:prstGeom>
        </p:spPr>
      </p:pic>
    </p:spTree>
    <p:extLst>
      <p:ext uri="{BB962C8B-B14F-4D97-AF65-F5344CB8AC3E}">
        <p14:creationId xmlns:p14="http://schemas.microsoft.com/office/powerpoint/2010/main" val="4244939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257300" y="1226096"/>
            <a:ext cx="6686550" cy="4917805"/>
          </a:xfrm>
          <a:prstGeom prst="rect">
            <a:avLst/>
          </a:prstGeom>
        </p:spPr>
      </p:pic>
      <p:sp>
        <p:nvSpPr>
          <p:cNvPr id="2" name="ZoneTexte 1"/>
          <p:cNvSpPr txBox="1"/>
          <p:nvPr/>
        </p:nvSpPr>
        <p:spPr>
          <a:xfrm>
            <a:off x="1197033" y="590203"/>
            <a:ext cx="4374467" cy="369332"/>
          </a:xfrm>
          <a:prstGeom prst="rect">
            <a:avLst/>
          </a:prstGeom>
          <a:noFill/>
        </p:spPr>
        <p:txBody>
          <a:bodyPr wrap="none" rtlCol="0">
            <a:spAutoFit/>
          </a:bodyPr>
          <a:lstStyle/>
          <a:p>
            <a:r>
              <a:rPr lang="fr-FR" b="1" dirty="0"/>
              <a:t>Principe de l’oxydo-réduction des molécules</a:t>
            </a:r>
          </a:p>
        </p:txBody>
      </p:sp>
    </p:spTree>
    <p:extLst>
      <p:ext uri="{BB962C8B-B14F-4D97-AF65-F5344CB8AC3E}">
        <p14:creationId xmlns:p14="http://schemas.microsoft.com/office/powerpoint/2010/main" val="4120000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2100647" y="3368335"/>
            <a:ext cx="4596714" cy="3185275"/>
          </a:xfrm>
          <a:prstGeom prst="rect">
            <a:avLst/>
          </a:prstGeom>
        </p:spPr>
      </p:pic>
      <p:sp>
        <p:nvSpPr>
          <p:cNvPr id="2" name="ZoneTexte 1"/>
          <p:cNvSpPr txBox="1"/>
          <p:nvPr/>
        </p:nvSpPr>
        <p:spPr>
          <a:xfrm>
            <a:off x="747327" y="780544"/>
            <a:ext cx="3990772" cy="400110"/>
          </a:xfrm>
          <a:prstGeom prst="rect">
            <a:avLst/>
          </a:prstGeom>
          <a:noFill/>
        </p:spPr>
        <p:txBody>
          <a:bodyPr wrap="none" rtlCol="0">
            <a:spAutoFit/>
          </a:bodyPr>
          <a:lstStyle/>
          <a:p>
            <a:r>
              <a:rPr lang="fr-FR" sz="2000" b="1" dirty="0" err="1"/>
              <a:t>Micro-électrodes</a:t>
            </a:r>
            <a:r>
              <a:rPr lang="fr-FR" sz="2000" b="1" dirty="0"/>
              <a:t> à fibre de carbone</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9167" y="1559654"/>
            <a:ext cx="5019675" cy="904875"/>
          </a:xfrm>
          <a:prstGeom prst="rect">
            <a:avLst/>
          </a:prstGeom>
        </p:spPr>
      </p:pic>
    </p:spTree>
    <p:extLst>
      <p:ext uri="{BB962C8B-B14F-4D97-AF65-F5344CB8AC3E}">
        <p14:creationId xmlns:p14="http://schemas.microsoft.com/office/powerpoint/2010/main" val="3913064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7360" y="1645176"/>
            <a:ext cx="6609520" cy="3679299"/>
          </a:xfrm>
          <a:prstGeom prst="rect">
            <a:avLst/>
          </a:prstGeom>
        </p:spPr>
      </p:pic>
      <p:sp>
        <p:nvSpPr>
          <p:cNvPr id="5" name="ZoneTexte 4"/>
          <p:cNvSpPr txBox="1"/>
          <p:nvPr/>
        </p:nvSpPr>
        <p:spPr>
          <a:xfrm>
            <a:off x="747327" y="780544"/>
            <a:ext cx="3990772" cy="400110"/>
          </a:xfrm>
          <a:prstGeom prst="rect">
            <a:avLst/>
          </a:prstGeom>
          <a:noFill/>
        </p:spPr>
        <p:txBody>
          <a:bodyPr wrap="none" rtlCol="0">
            <a:spAutoFit/>
          </a:bodyPr>
          <a:lstStyle/>
          <a:p>
            <a:r>
              <a:rPr lang="fr-FR" sz="2000" b="1" dirty="0" err="1"/>
              <a:t>Micro-électrodes</a:t>
            </a:r>
            <a:r>
              <a:rPr lang="fr-FR" sz="2000" b="1" dirty="0"/>
              <a:t> à fibre de carbone</a:t>
            </a:r>
          </a:p>
        </p:txBody>
      </p:sp>
    </p:spTree>
    <p:extLst>
      <p:ext uri="{BB962C8B-B14F-4D97-AF65-F5344CB8AC3E}">
        <p14:creationId xmlns:p14="http://schemas.microsoft.com/office/powerpoint/2010/main" val="3573152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2116" y="903835"/>
            <a:ext cx="4609234" cy="5285255"/>
          </a:xfrm>
          <a:prstGeom prst="rect">
            <a:avLst/>
          </a:prstGeom>
        </p:spPr>
      </p:pic>
    </p:spTree>
    <p:extLst>
      <p:ext uri="{BB962C8B-B14F-4D97-AF65-F5344CB8AC3E}">
        <p14:creationId xmlns:p14="http://schemas.microsoft.com/office/powerpoint/2010/main" val="3527646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170D055-C2A5-40C0-98AF-44C9AB2F8664}"/>
              </a:ext>
            </a:extLst>
          </p:cNvPr>
          <p:cNvSpPr txBox="1"/>
          <p:nvPr/>
        </p:nvSpPr>
        <p:spPr>
          <a:xfrm>
            <a:off x="668867" y="1167480"/>
            <a:ext cx="7782708" cy="369332"/>
          </a:xfrm>
          <a:prstGeom prst="rect">
            <a:avLst/>
          </a:prstGeom>
          <a:noFill/>
        </p:spPr>
        <p:txBody>
          <a:bodyPr wrap="none" rtlCol="0">
            <a:spAutoFit/>
          </a:bodyPr>
          <a:lstStyle/>
          <a:p>
            <a:r>
              <a:rPr lang="fr-FR" dirty="0"/>
              <a:t>Il y a des interconnections importantes entre les différentes structures cérébrales</a:t>
            </a:r>
          </a:p>
        </p:txBody>
      </p:sp>
      <p:sp>
        <p:nvSpPr>
          <p:cNvPr id="5" name="ZoneTexte 4">
            <a:extLst>
              <a:ext uri="{FF2B5EF4-FFF2-40B4-BE49-F238E27FC236}">
                <a16:creationId xmlns:a16="http://schemas.microsoft.com/office/drawing/2014/main" id="{B51C55FD-5D0A-4869-A778-1FFA308B2045}"/>
              </a:ext>
            </a:extLst>
          </p:cNvPr>
          <p:cNvSpPr txBox="1"/>
          <p:nvPr/>
        </p:nvSpPr>
        <p:spPr>
          <a:xfrm>
            <a:off x="668867" y="660400"/>
            <a:ext cx="2022926" cy="400110"/>
          </a:xfrm>
          <a:prstGeom prst="rect">
            <a:avLst/>
          </a:prstGeom>
          <a:noFill/>
        </p:spPr>
        <p:txBody>
          <a:bodyPr wrap="none" rtlCol="0">
            <a:spAutoFit/>
          </a:bodyPr>
          <a:lstStyle/>
          <a:p>
            <a:r>
              <a:rPr lang="fr-FR" sz="2000" b="1" dirty="0"/>
              <a:t>Modèles intégrés</a:t>
            </a:r>
          </a:p>
        </p:txBody>
      </p:sp>
      <p:pic>
        <p:nvPicPr>
          <p:cNvPr id="6" name="Image 5">
            <a:extLst>
              <a:ext uri="{FF2B5EF4-FFF2-40B4-BE49-F238E27FC236}">
                <a16:creationId xmlns:a16="http://schemas.microsoft.com/office/drawing/2014/main" id="{F7CF88D5-5C17-4944-A46F-90DD3C26A48F}"/>
              </a:ext>
            </a:extLst>
          </p:cNvPr>
          <p:cNvPicPr>
            <a:picLocks noChangeAspect="1"/>
          </p:cNvPicPr>
          <p:nvPr/>
        </p:nvPicPr>
        <p:blipFill>
          <a:blip r:embed="rId2"/>
          <a:stretch>
            <a:fillRect/>
          </a:stretch>
        </p:blipFill>
        <p:spPr>
          <a:xfrm>
            <a:off x="1633664" y="1728285"/>
            <a:ext cx="5334403" cy="3091617"/>
          </a:xfrm>
          <a:prstGeom prst="rect">
            <a:avLst/>
          </a:prstGeom>
        </p:spPr>
      </p:pic>
      <p:sp>
        <p:nvSpPr>
          <p:cNvPr id="7" name="ZoneTexte 6">
            <a:extLst>
              <a:ext uri="{FF2B5EF4-FFF2-40B4-BE49-F238E27FC236}">
                <a16:creationId xmlns:a16="http://schemas.microsoft.com/office/drawing/2014/main" id="{AFF113B0-C5BE-4428-BD63-3B7DE6F52421}"/>
              </a:ext>
            </a:extLst>
          </p:cNvPr>
          <p:cNvSpPr txBox="1"/>
          <p:nvPr/>
        </p:nvSpPr>
        <p:spPr>
          <a:xfrm>
            <a:off x="3877734" y="4558292"/>
            <a:ext cx="1593706" cy="261610"/>
          </a:xfrm>
          <a:prstGeom prst="rect">
            <a:avLst/>
          </a:prstGeom>
          <a:noFill/>
        </p:spPr>
        <p:txBody>
          <a:bodyPr wrap="none" rtlCol="0">
            <a:spAutoFit/>
          </a:bodyPr>
          <a:lstStyle/>
          <a:p>
            <a:r>
              <a:rPr lang="fr-FR" sz="1100" b="1" dirty="0"/>
              <a:t>Russo and </a:t>
            </a:r>
            <a:r>
              <a:rPr lang="fr-FR" sz="1100" b="1" dirty="0" err="1"/>
              <a:t>Nestler</a:t>
            </a:r>
            <a:r>
              <a:rPr lang="fr-FR" sz="1100" b="1" dirty="0"/>
              <a:t>, 2013</a:t>
            </a:r>
          </a:p>
        </p:txBody>
      </p:sp>
      <p:sp>
        <p:nvSpPr>
          <p:cNvPr id="8" name="ZoneTexte 7">
            <a:extLst>
              <a:ext uri="{FF2B5EF4-FFF2-40B4-BE49-F238E27FC236}">
                <a16:creationId xmlns:a16="http://schemas.microsoft.com/office/drawing/2014/main" id="{6B93919B-FDB1-4CC9-9A09-62036622B3E5}"/>
              </a:ext>
            </a:extLst>
          </p:cNvPr>
          <p:cNvSpPr txBox="1"/>
          <p:nvPr/>
        </p:nvSpPr>
        <p:spPr>
          <a:xfrm>
            <a:off x="668867" y="5192530"/>
            <a:ext cx="7939976" cy="1200329"/>
          </a:xfrm>
          <a:prstGeom prst="rect">
            <a:avLst/>
          </a:prstGeom>
          <a:noFill/>
        </p:spPr>
        <p:txBody>
          <a:bodyPr wrap="square" rtlCol="0">
            <a:spAutoFit/>
          </a:bodyPr>
          <a:lstStyle/>
          <a:p>
            <a:pPr algn="just"/>
            <a:r>
              <a:rPr lang="fr-FR" dirty="0"/>
              <a:t>In vivo, pour étudier les différentes activités neuronales nous utiliserons soit les propriétés physico-chimiques des neurotransmetteurs soit les propriétés des neurones (activité électrique), ou encore nous manipulerons génétiquement les récepteurs pour pouvoir visualiser leur activation</a:t>
            </a:r>
          </a:p>
        </p:txBody>
      </p:sp>
    </p:spTree>
    <p:extLst>
      <p:ext uri="{BB962C8B-B14F-4D97-AF65-F5344CB8AC3E}">
        <p14:creationId xmlns:p14="http://schemas.microsoft.com/office/powerpoint/2010/main" val="618963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t="26285"/>
          <a:stretch/>
        </p:blipFill>
        <p:spPr>
          <a:xfrm>
            <a:off x="4924555" y="1112282"/>
            <a:ext cx="3666995" cy="4902465"/>
          </a:xfrm>
          <a:prstGeom prst="rect">
            <a:avLst/>
          </a:prstGeom>
        </p:spPr>
      </p:pic>
      <p:sp>
        <p:nvSpPr>
          <p:cNvPr id="5" name="ZoneTexte 4"/>
          <p:cNvSpPr txBox="1"/>
          <p:nvPr/>
        </p:nvSpPr>
        <p:spPr>
          <a:xfrm>
            <a:off x="752475" y="742950"/>
            <a:ext cx="2497800" cy="400110"/>
          </a:xfrm>
          <a:prstGeom prst="rect">
            <a:avLst/>
          </a:prstGeom>
          <a:noFill/>
        </p:spPr>
        <p:txBody>
          <a:bodyPr wrap="none" rtlCol="0">
            <a:spAutoFit/>
          </a:bodyPr>
          <a:lstStyle/>
          <a:p>
            <a:r>
              <a:rPr lang="fr-FR" sz="2000" b="1" dirty="0" err="1"/>
              <a:t>Chronoampérométrie</a:t>
            </a:r>
            <a:endParaRPr lang="fr-FR" sz="2000" b="1" dirty="0"/>
          </a:p>
        </p:txBody>
      </p:sp>
      <p:sp>
        <p:nvSpPr>
          <p:cNvPr id="6" name="ZoneTexte 5"/>
          <p:cNvSpPr txBox="1"/>
          <p:nvPr/>
        </p:nvSpPr>
        <p:spPr>
          <a:xfrm>
            <a:off x="752475" y="1685925"/>
            <a:ext cx="3257550" cy="2862322"/>
          </a:xfrm>
          <a:prstGeom prst="rect">
            <a:avLst/>
          </a:prstGeom>
          <a:noFill/>
        </p:spPr>
        <p:txBody>
          <a:bodyPr wrap="square" rtlCol="0">
            <a:spAutoFit/>
          </a:bodyPr>
          <a:lstStyle/>
          <a:p>
            <a:r>
              <a:rPr lang="fr-FR" dirty="0"/>
              <a:t>Augmentation du potentiel par paliers croissants</a:t>
            </a:r>
          </a:p>
          <a:p>
            <a:endParaRPr lang="fr-FR" dirty="0"/>
          </a:p>
          <a:p>
            <a:r>
              <a:rPr lang="fr-FR" dirty="0"/>
              <a:t>Oxydation et réduction de la molécule apparait en forme de pic</a:t>
            </a:r>
          </a:p>
          <a:p>
            <a:endParaRPr lang="fr-FR" dirty="0"/>
          </a:p>
          <a:p>
            <a:r>
              <a:rPr lang="fr-FR" dirty="0"/>
              <a:t>Facilité pour établir une concentration, une aire sous la courbe (quantité totale libérée)</a:t>
            </a:r>
          </a:p>
        </p:txBody>
      </p:sp>
    </p:spTree>
    <p:extLst>
      <p:ext uri="{BB962C8B-B14F-4D97-AF65-F5344CB8AC3E}">
        <p14:creationId xmlns:p14="http://schemas.microsoft.com/office/powerpoint/2010/main" val="4036070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497102" y="583040"/>
            <a:ext cx="2497800" cy="400110"/>
          </a:xfrm>
          <a:prstGeom prst="rect">
            <a:avLst/>
          </a:prstGeom>
          <a:noFill/>
        </p:spPr>
        <p:txBody>
          <a:bodyPr wrap="none" rtlCol="0">
            <a:spAutoFit/>
          </a:bodyPr>
          <a:lstStyle/>
          <a:p>
            <a:r>
              <a:rPr lang="fr-FR" sz="2000" b="1" dirty="0" err="1"/>
              <a:t>Chronoampérométrie</a:t>
            </a:r>
            <a:endParaRPr lang="fr-FR" sz="2000" b="1" dirty="0"/>
          </a:p>
        </p:txBody>
      </p:sp>
      <p:sp>
        <p:nvSpPr>
          <p:cNvPr id="2" name="ZoneTexte 1"/>
          <p:cNvSpPr txBox="1"/>
          <p:nvPr/>
        </p:nvSpPr>
        <p:spPr>
          <a:xfrm>
            <a:off x="497102" y="1587731"/>
            <a:ext cx="2620171" cy="3293209"/>
          </a:xfrm>
          <a:prstGeom prst="rect">
            <a:avLst/>
          </a:prstGeom>
          <a:noFill/>
        </p:spPr>
        <p:txBody>
          <a:bodyPr wrap="square" rtlCol="0">
            <a:spAutoFit/>
          </a:bodyPr>
          <a:lstStyle/>
          <a:p>
            <a:r>
              <a:rPr lang="fr-FR" sz="1600" dirty="0"/>
              <a:t>Difficulté :</a:t>
            </a:r>
          </a:p>
          <a:p>
            <a:r>
              <a:rPr lang="fr-FR" sz="1600" dirty="0"/>
              <a:t>Séparation de pics avec des pics d’oxydation proches</a:t>
            </a:r>
          </a:p>
          <a:p>
            <a:endParaRPr lang="fr-FR" sz="1600" dirty="0"/>
          </a:p>
          <a:p>
            <a:r>
              <a:rPr lang="fr-FR" sz="1600" dirty="0"/>
              <a:t>Par exemple DA et DOPAC</a:t>
            </a:r>
          </a:p>
          <a:p>
            <a:endParaRPr lang="fr-FR" sz="1600" dirty="0"/>
          </a:p>
          <a:p>
            <a:r>
              <a:rPr lang="fr-FR" sz="1600" dirty="0"/>
              <a:t>Identification des caractéristiques de chacun des composés pour chaque électrode avant l’expérience</a:t>
            </a:r>
          </a:p>
          <a:p>
            <a:endParaRPr lang="fr-FR" sz="1600" dirty="0"/>
          </a:p>
          <a:p>
            <a:r>
              <a:rPr lang="fr-FR" sz="1600" dirty="0"/>
              <a:t>Analyse mathématique pour la séparation des pics</a:t>
            </a:r>
          </a:p>
        </p:txBody>
      </p:sp>
      <p:sp>
        <p:nvSpPr>
          <p:cNvPr id="3" name="ZoneTexte 2"/>
          <p:cNvSpPr txBox="1"/>
          <p:nvPr/>
        </p:nvSpPr>
        <p:spPr>
          <a:xfrm>
            <a:off x="7423266" y="6409113"/>
            <a:ext cx="1534394" cy="261610"/>
          </a:xfrm>
          <a:prstGeom prst="rect">
            <a:avLst/>
          </a:prstGeom>
          <a:noFill/>
        </p:spPr>
        <p:txBody>
          <a:bodyPr wrap="none" rtlCol="0">
            <a:spAutoFit/>
          </a:bodyPr>
          <a:lstStyle/>
          <a:p>
            <a:r>
              <a:rPr lang="fr-FR" sz="1100" b="1" dirty="0"/>
              <a:t>Thèse J Jeanblanc 2003</a:t>
            </a:r>
          </a:p>
        </p:txBody>
      </p:sp>
      <p:grpSp>
        <p:nvGrpSpPr>
          <p:cNvPr id="6" name="Groupe 5"/>
          <p:cNvGrpSpPr/>
          <p:nvPr/>
        </p:nvGrpSpPr>
        <p:grpSpPr>
          <a:xfrm>
            <a:off x="3456896" y="1097768"/>
            <a:ext cx="5264137" cy="5135177"/>
            <a:chOff x="3456896" y="1097768"/>
            <a:chExt cx="5264137" cy="5135177"/>
          </a:xfrm>
        </p:grpSpPr>
        <p:pic>
          <p:nvPicPr>
            <p:cNvPr id="5" name="Image 4"/>
            <p:cNvPicPr>
              <a:picLocks noChangeAspect="1"/>
            </p:cNvPicPr>
            <p:nvPr/>
          </p:nvPicPr>
          <p:blipFill rotWithShape="1">
            <a:blip r:embed="rId2"/>
            <a:srcRect l="17567" t="18889" r="41982" b="14325"/>
            <a:stretch/>
          </p:blipFill>
          <p:spPr>
            <a:xfrm rot="-120000">
              <a:off x="3538024" y="1204246"/>
              <a:ext cx="5101881" cy="4738271"/>
            </a:xfrm>
            <a:prstGeom prst="rect">
              <a:avLst/>
            </a:prstGeom>
          </p:spPr>
        </p:pic>
        <p:sp>
          <p:nvSpPr>
            <p:cNvPr id="4" name="Rectangle 3"/>
            <p:cNvSpPr/>
            <p:nvPr/>
          </p:nvSpPr>
          <p:spPr>
            <a:xfrm>
              <a:off x="3456896" y="1111106"/>
              <a:ext cx="5121839" cy="2221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599194" y="5831390"/>
              <a:ext cx="5121839" cy="2221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rot="16200000">
              <a:off x="1007074" y="3560928"/>
              <a:ext cx="5121839" cy="2221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rot="16200000">
              <a:off x="6049016" y="3547590"/>
              <a:ext cx="5121839" cy="2221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332727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7102" y="583040"/>
            <a:ext cx="2497800" cy="400110"/>
          </a:xfrm>
          <a:prstGeom prst="rect">
            <a:avLst/>
          </a:prstGeom>
          <a:noFill/>
        </p:spPr>
        <p:txBody>
          <a:bodyPr wrap="none" rtlCol="0">
            <a:spAutoFit/>
          </a:bodyPr>
          <a:lstStyle/>
          <a:p>
            <a:r>
              <a:rPr lang="fr-FR" sz="2000" b="1" dirty="0" err="1"/>
              <a:t>Chronoampérométrie</a:t>
            </a:r>
            <a:endParaRPr lang="fr-FR" sz="2000" b="1" dirty="0"/>
          </a:p>
        </p:txBody>
      </p:sp>
      <p:pic>
        <p:nvPicPr>
          <p:cNvPr id="6" name="Image 5"/>
          <p:cNvPicPr>
            <a:picLocks noChangeAspect="1"/>
          </p:cNvPicPr>
          <p:nvPr/>
        </p:nvPicPr>
        <p:blipFill rotWithShape="1">
          <a:blip r:embed="rId2"/>
          <a:srcRect l="54874" t="21234" r="33928" b="53444"/>
          <a:stretch/>
        </p:blipFill>
        <p:spPr>
          <a:xfrm>
            <a:off x="1055717" y="1163782"/>
            <a:ext cx="1939185" cy="2466641"/>
          </a:xfrm>
          <a:prstGeom prst="rect">
            <a:avLst/>
          </a:prstGeom>
        </p:spPr>
      </p:pic>
      <p:sp>
        <p:nvSpPr>
          <p:cNvPr id="7" name="ZoneTexte 6"/>
          <p:cNvSpPr txBox="1"/>
          <p:nvPr/>
        </p:nvSpPr>
        <p:spPr>
          <a:xfrm>
            <a:off x="578063" y="3715790"/>
            <a:ext cx="2335877" cy="646331"/>
          </a:xfrm>
          <a:prstGeom prst="rect">
            <a:avLst/>
          </a:prstGeom>
          <a:noFill/>
        </p:spPr>
        <p:txBody>
          <a:bodyPr wrap="square" rtlCol="0">
            <a:spAutoFit/>
          </a:bodyPr>
          <a:lstStyle/>
          <a:p>
            <a:pPr algn="ctr"/>
            <a:r>
              <a:rPr lang="fr-FR" sz="1200" b="1" dirty="0"/>
              <a:t>Electrocoagulation à la fin de l’expérience pour localiser le site d’implantation</a:t>
            </a:r>
          </a:p>
        </p:txBody>
      </p:sp>
      <p:pic>
        <p:nvPicPr>
          <p:cNvPr id="8" name="Image 7"/>
          <p:cNvPicPr>
            <a:picLocks noChangeAspect="1"/>
          </p:cNvPicPr>
          <p:nvPr/>
        </p:nvPicPr>
        <p:blipFill rotWithShape="1">
          <a:blip r:embed="rId3"/>
          <a:srcRect l="23367" t="18359" r="29733" b="19171"/>
          <a:stretch/>
        </p:blipFill>
        <p:spPr>
          <a:xfrm>
            <a:off x="3607723" y="1163782"/>
            <a:ext cx="3994180" cy="2992581"/>
          </a:xfrm>
          <a:prstGeom prst="rect">
            <a:avLst/>
          </a:prstGeom>
        </p:spPr>
      </p:pic>
      <p:sp>
        <p:nvSpPr>
          <p:cNvPr id="9" name="ZoneTexte 8"/>
          <p:cNvSpPr txBox="1"/>
          <p:nvPr/>
        </p:nvSpPr>
        <p:spPr>
          <a:xfrm>
            <a:off x="6758247" y="4362121"/>
            <a:ext cx="2136371" cy="461665"/>
          </a:xfrm>
          <a:prstGeom prst="rect">
            <a:avLst/>
          </a:prstGeom>
          <a:noFill/>
        </p:spPr>
        <p:txBody>
          <a:bodyPr wrap="square" rtlCol="0">
            <a:spAutoFit/>
          </a:bodyPr>
          <a:lstStyle/>
          <a:p>
            <a:pPr algn="ctr"/>
            <a:r>
              <a:rPr lang="fr-FR" sz="1200" b="1" dirty="0">
                <a:solidFill>
                  <a:srgbClr val="FF0000"/>
                </a:solidFill>
              </a:rPr>
              <a:t>Aversion olfactive conditionnée</a:t>
            </a:r>
          </a:p>
        </p:txBody>
      </p:sp>
      <p:cxnSp>
        <p:nvCxnSpPr>
          <p:cNvPr id="11" name="Connecteur droit avec flèche 10"/>
          <p:cNvCxnSpPr>
            <a:stCxn id="9" idx="0"/>
          </p:cNvCxnSpPr>
          <p:nvPr/>
        </p:nvCxnSpPr>
        <p:spPr>
          <a:xfrm flipH="1" flipV="1">
            <a:off x="7032567" y="3630423"/>
            <a:ext cx="793866" cy="7316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3007294" y="4500620"/>
            <a:ext cx="1828800" cy="646331"/>
          </a:xfrm>
          <a:prstGeom prst="rect">
            <a:avLst/>
          </a:prstGeom>
          <a:noFill/>
        </p:spPr>
        <p:txBody>
          <a:bodyPr wrap="square" rtlCol="0">
            <a:spAutoFit/>
          </a:bodyPr>
          <a:lstStyle/>
          <a:p>
            <a:pPr algn="ctr"/>
            <a:r>
              <a:rPr lang="fr-FR" sz="1200" b="1" dirty="0"/>
              <a:t>Inhibition latente</a:t>
            </a:r>
          </a:p>
          <a:p>
            <a:pPr algn="ctr"/>
            <a:r>
              <a:rPr lang="fr-FR" sz="1200" b="1" dirty="0"/>
              <a:t>(</a:t>
            </a:r>
            <a:r>
              <a:rPr lang="fr-FR" sz="1200" b="1" dirty="0" err="1"/>
              <a:t>pré-exposition</a:t>
            </a:r>
            <a:r>
              <a:rPr lang="fr-FR" sz="1200" b="1" dirty="0"/>
              <a:t> au stimulus </a:t>
            </a:r>
            <a:r>
              <a:rPr lang="fr-FR" sz="1200" b="1" dirty="0" err="1"/>
              <a:t>incontidionnel</a:t>
            </a:r>
            <a:r>
              <a:rPr lang="fr-FR" sz="1200" b="1" dirty="0"/>
              <a:t>)</a:t>
            </a:r>
          </a:p>
        </p:txBody>
      </p:sp>
      <p:cxnSp>
        <p:nvCxnSpPr>
          <p:cNvPr id="14" name="Connecteur droit avec flèche 13"/>
          <p:cNvCxnSpPr>
            <a:stCxn id="12" idx="0"/>
          </p:cNvCxnSpPr>
          <p:nvPr/>
        </p:nvCxnSpPr>
        <p:spPr>
          <a:xfrm flipV="1">
            <a:off x="3921694" y="3630423"/>
            <a:ext cx="525615" cy="8701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677401" y="5439733"/>
            <a:ext cx="5860643" cy="923330"/>
          </a:xfrm>
          <a:prstGeom prst="rect">
            <a:avLst/>
          </a:prstGeom>
          <a:noFill/>
        </p:spPr>
        <p:txBody>
          <a:bodyPr wrap="none" rtlCol="0">
            <a:spAutoFit/>
          </a:bodyPr>
          <a:lstStyle/>
          <a:p>
            <a:r>
              <a:rPr lang="fr-FR" dirty="0"/>
              <a:t>1 pic de DA par minute </a:t>
            </a:r>
            <a:r>
              <a:rPr lang="fr-FR" dirty="0">
                <a:sym typeface="Wingdings" panose="05000000000000000000" pitchFamily="2" charset="2"/>
              </a:rPr>
              <a:t> enregistrement longue durée </a:t>
            </a:r>
          </a:p>
          <a:p>
            <a:endParaRPr lang="fr-FR" dirty="0">
              <a:sym typeface="Wingdings" panose="05000000000000000000" pitchFamily="2" charset="2"/>
            </a:endParaRPr>
          </a:p>
          <a:p>
            <a:r>
              <a:rPr lang="fr-FR" dirty="0">
                <a:sym typeface="Wingdings" panose="05000000000000000000" pitchFamily="2" charset="2"/>
              </a:rPr>
              <a:t>	 enregistrement de la libération TONIQUE de DA</a:t>
            </a:r>
            <a:endParaRPr lang="fr-FR" dirty="0"/>
          </a:p>
        </p:txBody>
      </p:sp>
      <p:sp>
        <p:nvSpPr>
          <p:cNvPr id="16" name="ZoneTexte 15"/>
          <p:cNvSpPr txBox="1"/>
          <p:nvPr/>
        </p:nvSpPr>
        <p:spPr>
          <a:xfrm>
            <a:off x="7429500" y="6484504"/>
            <a:ext cx="1560620" cy="276999"/>
          </a:xfrm>
          <a:prstGeom prst="rect">
            <a:avLst/>
          </a:prstGeom>
          <a:noFill/>
        </p:spPr>
        <p:txBody>
          <a:bodyPr wrap="none" rtlCol="0">
            <a:spAutoFit/>
          </a:bodyPr>
          <a:lstStyle/>
          <a:p>
            <a:r>
              <a:rPr lang="fr-FR" sz="1200" b="1" dirty="0"/>
              <a:t>Jeanblanc et al., 2002</a:t>
            </a:r>
          </a:p>
        </p:txBody>
      </p:sp>
    </p:spTree>
    <p:extLst>
      <p:ext uri="{BB962C8B-B14F-4D97-AF65-F5344CB8AC3E}">
        <p14:creationId xmlns:p14="http://schemas.microsoft.com/office/powerpoint/2010/main" val="4143234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2A2CBA7-C5C8-42D8-BC16-919AC3B97A0A}"/>
              </a:ext>
            </a:extLst>
          </p:cNvPr>
          <p:cNvSpPr txBox="1"/>
          <p:nvPr/>
        </p:nvSpPr>
        <p:spPr>
          <a:xfrm>
            <a:off x="685800" y="524933"/>
            <a:ext cx="4754700" cy="400110"/>
          </a:xfrm>
          <a:prstGeom prst="rect">
            <a:avLst/>
          </a:prstGeom>
          <a:noFill/>
        </p:spPr>
        <p:txBody>
          <a:bodyPr wrap="none" rtlCol="0">
            <a:spAutoFit/>
          </a:bodyPr>
          <a:lstStyle/>
          <a:p>
            <a:r>
              <a:rPr lang="fr-FR" sz="2000" b="1" dirty="0"/>
              <a:t>Différents types de libération de dopamine</a:t>
            </a:r>
          </a:p>
        </p:txBody>
      </p:sp>
      <p:pic>
        <p:nvPicPr>
          <p:cNvPr id="5" name="Image 4">
            <a:extLst>
              <a:ext uri="{FF2B5EF4-FFF2-40B4-BE49-F238E27FC236}">
                <a16:creationId xmlns:a16="http://schemas.microsoft.com/office/drawing/2014/main" id="{89D275ED-E21E-4876-8093-004772161B4C}"/>
              </a:ext>
            </a:extLst>
          </p:cNvPr>
          <p:cNvPicPr>
            <a:picLocks noChangeAspect="1"/>
          </p:cNvPicPr>
          <p:nvPr/>
        </p:nvPicPr>
        <p:blipFill>
          <a:blip r:embed="rId2"/>
          <a:stretch>
            <a:fillRect/>
          </a:stretch>
        </p:blipFill>
        <p:spPr>
          <a:xfrm>
            <a:off x="1718734" y="1312335"/>
            <a:ext cx="5020732" cy="5020732"/>
          </a:xfrm>
          <a:prstGeom prst="rect">
            <a:avLst/>
          </a:prstGeom>
        </p:spPr>
      </p:pic>
      <p:sp>
        <p:nvSpPr>
          <p:cNvPr id="6" name="ZoneTexte 5">
            <a:extLst>
              <a:ext uri="{FF2B5EF4-FFF2-40B4-BE49-F238E27FC236}">
                <a16:creationId xmlns:a16="http://schemas.microsoft.com/office/drawing/2014/main" id="{65604A6D-8C0F-464C-BE33-8ED19B8BD1F5}"/>
              </a:ext>
            </a:extLst>
          </p:cNvPr>
          <p:cNvSpPr txBox="1"/>
          <p:nvPr/>
        </p:nvSpPr>
        <p:spPr>
          <a:xfrm>
            <a:off x="6874934" y="6550223"/>
            <a:ext cx="2159950" cy="307777"/>
          </a:xfrm>
          <a:prstGeom prst="rect">
            <a:avLst/>
          </a:prstGeom>
          <a:noFill/>
        </p:spPr>
        <p:txBody>
          <a:bodyPr wrap="none" rtlCol="0">
            <a:spAutoFit/>
          </a:bodyPr>
          <a:lstStyle/>
          <a:p>
            <a:r>
              <a:rPr lang="fr-FR" sz="1400" b="1" dirty="0" err="1"/>
              <a:t>Orlandini</a:t>
            </a:r>
            <a:r>
              <a:rPr lang="fr-FR" sz="1400" b="1" dirty="0"/>
              <a:t> Klein et al., 2019</a:t>
            </a:r>
          </a:p>
        </p:txBody>
      </p:sp>
    </p:spTree>
    <p:extLst>
      <p:ext uri="{BB962C8B-B14F-4D97-AF65-F5344CB8AC3E}">
        <p14:creationId xmlns:p14="http://schemas.microsoft.com/office/powerpoint/2010/main" val="1392849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591190" y="1518463"/>
            <a:ext cx="6076950" cy="4562475"/>
          </a:xfrm>
          <a:prstGeom prst="rect">
            <a:avLst/>
          </a:prstGeom>
        </p:spPr>
      </p:pic>
      <p:sp>
        <p:nvSpPr>
          <p:cNvPr id="2" name="ZoneTexte 1"/>
          <p:cNvSpPr txBox="1"/>
          <p:nvPr/>
        </p:nvSpPr>
        <p:spPr>
          <a:xfrm>
            <a:off x="551935" y="716693"/>
            <a:ext cx="2803844" cy="369332"/>
          </a:xfrm>
          <a:prstGeom prst="rect">
            <a:avLst/>
          </a:prstGeom>
          <a:noFill/>
        </p:spPr>
        <p:txBody>
          <a:bodyPr wrap="none" rtlCol="0">
            <a:spAutoFit/>
          </a:bodyPr>
          <a:lstStyle/>
          <a:p>
            <a:r>
              <a:rPr lang="fr-FR" b="1" dirty="0" err="1"/>
              <a:t>Voltamétrie</a:t>
            </a:r>
            <a:r>
              <a:rPr lang="fr-FR" b="1" dirty="0"/>
              <a:t> cyclique rapide</a:t>
            </a:r>
          </a:p>
        </p:txBody>
      </p:sp>
    </p:spTree>
    <p:extLst>
      <p:ext uri="{BB962C8B-B14F-4D97-AF65-F5344CB8AC3E}">
        <p14:creationId xmlns:p14="http://schemas.microsoft.com/office/powerpoint/2010/main" val="4272890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992" y="998875"/>
            <a:ext cx="6096000" cy="4572000"/>
          </a:xfrm>
          <a:prstGeom prst="rect">
            <a:avLst/>
          </a:prstGeom>
        </p:spPr>
      </p:pic>
      <p:sp>
        <p:nvSpPr>
          <p:cNvPr id="3" name="ZoneTexte 2"/>
          <p:cNvSpPr txBox="1"/>
          <p:nvPr/>
        </p:nvSpPr>
        <p:spPr>
          <a:xfrm>
            <a:off x="551935" y="716693"/>
            <a:ext cx="2803844" cy="369332"/>
          </a:xfrm>
          <a:prstGeom prst="rect">
            <a:avLst/>
          </a:prstGeom>
          <a:noFill/>
        </p:spPr>
        <p:txBody>
          <a:bodyPr wrap="none" rtlCol="0">
            <a:spAutoFit/>
          </a:bodyPr>
          <a:lstStyle/>
          <a:p>
            <a:r>
              <a:rPr lang="fr-FR" b="1" dirty="0" err="1"/>
              <a:t>Voltamétrie</a:t>
            </a:r>
            <a:r>
              <a:rPr lang="fr-FR" b="1" dirty="0"/>
              <a:t> cyclique rapide</a:t>
            </a:r>
          </a:p>
        </p:txBody>
      </p:sp>
      <p:sp>
        <p:nvSpPr>
          <p:cNvPr id="2" name="ZoneTexte 1"/>
          <p:cNvSpPr txBox="1"/>
          <p:nvPr/>
        </p:nvSpPr>
        <p:spPr>
          <a:xfrm>
            <a:off x="997527" y="6093229"/>
            <a:ext cx="6910674" cy="369332"/>
          </a:xfrm>
          <a:prstGeom prst="rect">
            <a:avLst/>
          </a:prstGeom>
          <a:noFill/>
        </p:spPr>
        <p:txBody>
          <a:bodyPr wrap="none" rtlCol="0">
            <a:spAutoFit/>
          </a:bodyPr>
          <a:lstStyle/>
          <a:p>
            <a:r>
              <a:rPr lang="fr-FR" dirty="0"/>
              <a:t>1 mesure toutes les 100 ms </a:t>
            </a:r>
            <a:r>
              <a:rPr lang="fr-FR" dirty="0">
                <a:sym typeface="Wingdings" panose="05000000000000000000" pitchFamily="2" charset="2"/>
              </a:rPr>
              <a:t> mesure de la libération PHASIQUE de DA</a:t>
            </a:r>
            <a:endParaRPr lang="fr-FR" dirty="0"/>
          </a:p>
        </p:txBody>
      </p:sp>
    </p:spTree>
    <p:extLst>
      <p:ext uri="{BB962C8B-B14F-4D97-AF65-F5344CB8AC3E}">
        <p14:creationId xmlns:p14="http://schemas.microsoft.com/office/powerpoint/2010/main" val="4851527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235676" y="1276865"/>
            <a:ext cx="6369136" cy="4269812"/>
          </a:xfrm>
          <a:prstGeom prst="rect">
            <a:avLst/>
          </a:prstGeom>
        </p:spPr>
      </p:pic>
      <p:sp>
        <p:nvSpPr>
          <p:cNvPr id="3" name="ZoneTexte 2"/>
          <p:cNvSpPr txBox="1"/>
          <p:nvPr/>
        </p:nvSpPr>
        <p:spPr>
          <a:xfrm>
            <a:off x="551935" y="716693"/>
            <a:ext cx="2803844" cy="369332"/>
          </a:xfrm>
          <a:prstGeom prst="rect">
            <a:avLst/>
          </a:prstGeom>
          <a:noFill/>
        </p:spPr>
        <p:txBody>
          <a:bodyPr wrap="none" rtlCol="0">
            <a:spAutoFit/>
          </a:bodyPr>
          <a:lstStyle/>
          <a:p>
            <a:r>
              <a:rPr lang="fr-FR" b="1" dirty="0" err="1"/>
              <a:t>Voltamétrie</a:t>
            </a:r>
            <a:r>
              <a:rPr lang="fr-FR" b="1" dirty="0"/>
              <a:t> cyclique rapide</a:t>
            </a:r>
          </a:p>
        </p:txBody>
      </p:sp>
    </p:spTree>
    <p:extLst>
      <p:ext uri="{BB962C8B-B14F-4D97-AF65-F5344CB8AC3E}">
        <p14:creationId xmlns:p14="http://schemas.microsoft.com/office/powerpoint/2010/main" val="2740775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olta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8676" y="1775898"/>
            <a:ext cx="6457222" cy="3770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551935" y="716693"/>
            <a:ext cx="2803844" cy="369332"/>
          </a:xfrm>
          <a:prstGeom prst="rect">
            <a:avLst/>
          </a:prstGeom>
          <a:noFill/>
        </p:spPr>
        <p:txBody>
          <a:bodyPr wrap="none" rtlCol="0">
            <a:spAutoFit/>
          </a:bodyPr>
          <a:lstStyle/>
          <a:p>
            <a:r>
              <a:rPr lang="fr-FR" b="1" dirty="0" err="1"/>
              <a:t>Voltamétrie</a:t>
            </a:r>
            <a:r>
              <a:rPr lang="fr-FR" b="1" dirty="0"/>
              <a:t> cyclique rapide</a:t>
            </a:r>
          </a:p>
        </p:txBody>
      </p:sp>
      <p:sp>
        <p:nvSpPr>
          <p:cNvPr id="2" name="ZoneTexte 1"/>
          <p:cNvSpPr txBox="1"/>
          <p:nvPr/>
        </p:nvSpPr>
        <p:spPr>
          <a:xfrm>
            <a:off x="6591993" y="6309361"/>
            <a:ext cx="2258695" cy="276999"/>
          </a:xfrm>
          <a:prstGeom prst="rect">
            <a:avLst/>
          </a:prstGeom>
          <a:noFill/>
        </p:spPr>
        <p:txBody>
          <a:bodyPr wrap="none" rtlCol="0">
            <a:spAutoFit/>
          </a:bodyPr>
          <a:lstStyle/>
          <a:p>
            <a:r>
              <a:rPr lang="fr-FR" sz="1200" b="1" dirty="0"/>
              <a:t>Pierre Sauton, Jerome Jeanblanc</a:t>
            </a:r>
          </a:p>
        </p:txBody>
      </p:sp>
    </p:spTree>
    <p:extLst>
      <p:ext uri="{BB962C8B-B14F-4D97-AF65-F5344CB8AC3E}">
        <p14:creationId xmlns:p14="http://schemas.microsoft.com/office/powerpoint/2010/main" val="20416522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788896" y="321865"/>
            <a:ext cx="3955955" cy="369332"/>
          </a:xfrm>
          <a:prstGeom prst="rect">
            <a:avLst/>
          </a:prstGeom>
          <a:noFill/>
        </p:spPr>
        <p:txBody>
          <a:bodyPr wrap="none" rtlCol="0">
            <a:spAutoFit/>
          </a:bodyPr>
          <a:lstStyle/>
          <a:p>
            <a:r>
              <a:rPr lang="fr-FR" b="1" dirty="0"/>
              <a:t>Libération de DA – Souris Hsf2 KO et </a:t>
            </a:r>
            <a:r>
              <a:rPr lang="fr-FR" b="1" dirty="0" err="1"/>
              <a:t>Wt</a:t>
            </a:r>
            <a:endParaRPr lang="fr-FR" b="1" dirty="0"/>
          </a:p>
        </p:txBody>
      </p:sp>
      <p:graphicFrame>
        <p:nvGraphicFramePr>
          <p:cNvPr id="13" name="Graphique 12"/>
          <p:cNvGraphicFramePr>
            <a:graphicFrameLocks/>
          </p:cNvGraphicFramePr>
          <p:nvPr>
            <p:extLst/>
          </p:nvPr>
        </p:nvGraphicFramePr>
        <p:xfrm>
          <a:off x="1768301" y="1207908"/>
          <a:ext cx="5997146" cy="3685368"/>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Connecteur droit avec flèche 4"/>
          <p:cNvCxnSpPr/>
          <p:nvPr/>
        </p:nvCxnSpPr>
        <p:spPr>
          <a:xfrm flipV="1">
            <a:off x="4149036" y="4031235"/>
            <a:ext cx="0" cy="411892"/>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3715263" y="4443127"/>
            <a:ext cx="867545" cy="261610"/>
          </a:xfrm>
          <a:prstGeom prst="rect">
            <a:avLst/>
          </a:prstGeom>
          <a:noFill/>
        </p:spPr>
        <p:txBody>
          <a:bodyPr wrap="none" rtlCol="0">
            <a:spAutoFit/>
          </a:bodyPr>
          <a:lstStyle/>
          <a:p>
            <a:r>
              <a:rPr lang="fr-FR" sz="1100" b="1" dirty="0"/>
              <a:t>Stimulation</a:t>
            </a:r>
          </a:p>
        </p:txBody>
      </p:sp>
      <p:sp>
        <p:nvSpPr>
          <p:cNvPr id="8" name="ZoneTexte 7"/>
          <p:cNvSpPr txBox="1"/>
          <p:nvPr/>
        </p:nvSpPr>
        <p:spPr>
          <a:xfrm>
            <a:off x="7104180" y="4809537"/>
            <a:ext cx="1406154" cy="523220"/>
          </a:xfrm>
          <a:prstGeom prst="rect">
            <a:avLst/>
          </a:prstGeom>
          <a:noFill/>
        </p:spPr>
        <p:txBody>
          <a:bodyPr wrap="none" rtlCol="0">
            <a:spAutoFit/>
          </a:bodyPr>
          <a:lstStyle/>
          <a:p>
            <a:r>
              <a:rPr lang="fr-FR" sz="1400" b="1" dirty="0" err="1"/>
              <a:t>Wt</a:t>
            </a:r>
            <a:r>
              <a:rPr lang="fr-FR" sz="1400" b="1" dirty="0"/>
              <a:t> n = 8 (souris)</a:t>
            </a:r>
          </a:p>
          <a:p>
            <a:r>
              <a:rPr lang="fr-FR" sz="1400" b="1" dirty="0"/>
              <a:t>KO n = 8 (souris)</a:t>
            </a:r>
          </a:p>
        </p:txBody>
      </p:sp>
      <p:sp>
        <p:nvSpPr>
          <p:cNvPr id="14" name="ZoneTexte 13"/>
          <p:cNvSpPr txBox="1"/>
          <p:nvPr/>
        </p:nvSpPr>
        <p:spPr>
          <a:xfrm>
            <a:off x="403338" y="5573842"/>
            <a:ext cx="8727069" cy="738664"/>
          </a:xfrm>
          <a:prstGeom prst="rect">
            <a:avLst/>
          </a:prstGeom>
          <a:noFill/>
        </p:spPr>
        <p:txBody>
          <a:bodyPr wrap="none" rtlCol="0">
            <a:spAutoFit/>
          </a:bodyPr>
          <a:lstStyle/>
          <a:p>
            <a:r>
              <a:rPr lang="fr-FR" sz="1400" b="1" dirty="0"/>
              <a:t>Enregistrement à 31°C, 1 heure après la dissection</a:t>
            </a:r>
          </a:p>
          <a:p>
            <a:r>
              <a:rPr lang="fr-FR" sz="1400" b="1" dirty="0"/>
              <a:t>Stimulation à 200 µA toutes les 3 minutes</a:t>
            </a:r>
          </a:p>
          <a:p>
            <a:r>
              <a:rPr lang="fr-FR" sz="1400" b="1" dirty="0"/>
              <a:t>Enregistrement sur 1 tranche par souris, 3 réponses de suite « similaires » moyennées pour faire le n = 1 de la souris</a:t>
            </a:r>
          </a:p>
        </p:txBody>
      </p:sp>
      <p:sp>
        <p:nvSpPr>
          <p:cNvPr id="15" name="ZoneTexte 14"/>
          <p:cNvSpPr txBox="1"/>
          <p:nvPr/>
        </p:nvSpPr>
        <p:spPr>
          <a:xfrm>
            <a:off x="7876988" y="0"/>
            <a:ext cx="1266693" cy="369332"/>
          </a:xfrm>
          <a:prstGeom prst="rect">
            <a:avLst/>
          </a:prstGeom>
          <a:noFill/>
        </p:spPr>
        <p:txBody>
          <a:bodyPr wrap="none" rtlCol="0">
            <a:spAutoFit/>
          </a:bodyPr>
          <a:lstStyle/>
          <a:p>
            <a:r>
              <a:rPr lang="fr-FR" sz="900" b="1" dirty="0"/>
              <a:t>J. Jeanblanc</a:t>
            </a:r>
          </a:p>
          <a:p>
            <a:r>
              <a:rPr lang="fr-FR" sz="900" b="1" dirty="0"/>
              <a:t>GRAP – INSERM ERI24 </a:t>
            </a:r>
          </a:p>
        </p:txBody>
      </p:sp>
    </p:spTree>
    <p:extLst>
      <p:ext uri="{BB962C8B-B14F-4D97-AF65-F5344CB8AC3E}">
        <p14:creationId xmlns:p14="http://schemas.microsoft.com/office/powerpoint/2010/main" val="3800698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p:cNvGraphicFramePr>
            <a:graphicFrameLocks/>
          </p:cNvGraphicFramePr>
          <p:nvPr>
            <p:extLst/>
          </p:nvPr>
        </p:nvGraphicFramePr>
        <p:xfrm>
          <a:off x="532259" y="1633406"/>
          <a:ext cx="2320637"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5" name="ZoneTexte 4"/>
          <p:cNvSpPr txBox="1"/>
          <p:nvPr/>
        </p:nvSpPr>
        <p:spPr>
          <a:xfrm>
            <a:off x="3411681" y="261126"/>
            <a:ext cx="1773499" cy="369332"/>
          </a:xfrm>
          <a:prstGeom prst="rect">
            <a:avLst/>
          </a:prstGeom>
          <a:noFill/>
        </p:spPr>
        <p:txBody>
          <a:bodyPr wrap="none" rtlCol="0">
            <a:spAutoFit/>
          </a:bodyPr>
          <a:lstStyle/>
          <a:p>
            <a:r>
              <a:rPr lang="fr-FR" b="1" dirty="0"/>
              <a:t>Libération de DA</a:t>
            </a:r>
          </a:p>
        </p:txBody>
      </p:sp>
      <p:sp>
        <p:nvSpPr>
          <p:cNvPr id="6" name="ZoneTexte 5"/>
          <p:cNvSpPr txBox="1"/>
          <p:nvPr/>
        </p:nvSpPr>
        <p:spPr>
          <a:xfrm>
            <a:off x="7876988" y="0"/>
            <a:ext cx="1266693" cy="369332"/>
          </a:xfrm>
          <a:prstGeom prst="rect">
            <a:avLst/>
          </a:prstGeom>
          <a:noFill/>
        </p:spPr>
        <p:txBody>
          <a:bodyPr wrap="none" rtlCol="0">
            <a:spAutoFit/>
          </a:bodyPr>
          <a:lstStyle/>
          <a:p>
            <a:r>
              <a:rPr lang="fr-FR" sz="900" b="1" dirty="0"/>
              <a:t>J. Jeanblanc</a:t>
            </a:r>
          </a:p>
          <a:p>
            <a:r>
              <a:rPr lang="fr-FR" sz="900" b="1" dirty="0"/>
              <a:t>GRAP – INSERM ERI24 </a:t>
            </a:r>
          </a:p>
        </p:txBody>
      </p:sp>
      <p:sp>
        <p:nvSpPr>
          <p:cNvPr id="7" name="ZoneTexte 6"/>
          <p:cNvSpPr txBox="1"/>
          <p:nvPr/>
        </p:nvSpPr>
        <p:spPr>
          <a:xfrm>
            <a:off x="4553922" y="4602474"/>
            <a:ext cx="1406154" cy="523220"/>
          </a:xfrm>
          <a:prstGeom prst="rect">
            <a:avLst/>
          </a:prstGeom>
          <a:noFill/>
        </p:spPr>
        <p:txBody>
          <a:bodyPr wrap="none" rtlCol="0">
            <a:spAutoFit/>
          </a:bodyPr>
          <a:lstStyle/>
          <a:p>
            <a:r>
              <a:rPr lang="fr-FR" sz="1400" b="1" dirty="0" err="1"/>
              <a:t>Wt</a:t>
            </a:r>
            <a:r>
              <a:rPr lang="fr-FR" sz="1400" b="1" dirty="0"/>
              <a:t> n = 8 (souris)</a:t>
            </a:r>
          </a:p>
          <a:p>
            <a:r>
              <a:rPr lang="fr-FR" sz="1400" b="1" dirty="0"/>
              <a:t>KO n = 8 (souris)</a:t>
            </a:r>
          </a:p>
        </p:txBody>
      </p:sp>
      <p:sp>
        <p:nvSpPr>
          <p:cNvPr id="8" name="ZoneTexte 7"/>
          <p:cNvSpPr txBox="1"/>
          <p:nvPr/>
        </p:nvSpPr>
        <p:spPr>
          <a:xfrm>
            <a:off x="293001" y="5379554"/>
            <a:ext cx="8784777" cy="954107"/>
          </a:xfrm>
          <a:prstGeom prst="rect">
            <a:avLst/>
          </a:prstGeom>
          <a:noFill/>
        </p:spPr>
        <p:txBody>
          <a:bodyPr wrap="none" rtlCol="0">
            <a:spAutoFit/>
          </a:bodyPr>
          <a:lstStyle/>
          <a:p>
            <a:r>
              <a:rPr lang="fr-FR" sz="1400" b="1" dirty="0"/>
              <a:t>Enregistrement à 31°C, ~1 – 1h30 après la dissection</a:t>
            </a:r>
          </a:p>
          <a:p>
            <a:r>
              <a:rPr lang="fr-FR" sz="1400" b="1" dirty="0"/>
              <a:t>Stimulation à 200 µA toutes les 3 minutes</a:t>
            </a:r>
          </a:p>
          <a:p>
            <a:r>
              <a:rPr lang="fr-FR" sz="1400" b="1" dirty="0"/>
              <a:t>Enregistrement sur 1 tranche par souris, 3 réponses de suite « similaires » moyennées pour faire le n = 1 de la souris</a:t>
            </a:r>
          </a:p>
          <a:p>
            <a:r>
              <a:rPr lang="fr-FR" sz="1400" b="1" dirty="0"/>
              <a:t>Pic le plus important prit en compte, pas forcément au même délai post-stimulus</a:t>
            </a:r>
          </a:p>
        </p:txBody>
      </p:sp>
      <p:graphicFrame>
        <p:nvGraphicFramePr>
          <p:cNvPr id="10" name="Objet 9"/>
          <p:cNvGraphicFramePr>
            <a:graphicFrameLocks noChangeAspect="1"/>
          </p:cNvGraphicFramePr>
          <p:nvPr>
            <p:extLst/>
          </p:nvPr>
        </p:nvGraphicFramePr>
        <p:xfrm>
          <a:off x="2972401" y="1633406"/>
          <a:ext cx="2987675" cy="2771775"/>
        </p:xfrm>
        <a:graphic>
          <a:graphicData uri="http://schemas.openxmlformats.org/presentationml/2006/ole">
            <mc:AlternateContent xmlns:mc="http://schemas.openxmlformats.org/markup-compatibility/2006">
              <mc:Choice xmlns:v="urn:schemas-microsoft-com:vml" Requires="v">
                <p:oleObj spid="_x0000_s2076" name="Prism Project" r:id="rId4" imgW="2988000" imgH="2772000" progId="Prism5.Document">
                  <p:embed/>
                </p:oleObj>
              </mc:Choice>
              <mc:Fallback>
                <p:oleObj name="Prism Project" r:id="rId4" imgW="2988000" imgH="2772000" progId="Prism5.Document">
                  <p:embed/>
                  <p:pic>
                    <p:nvPicPr>
                      <p:cNvPr id="0" name=""/>
                      <p:cNvPicPr/>
                      <p:nvPr/>
                    </p:nvPicPr>
                    <p:blipFill>
                      <a:blip r:embed="rId5"/>
                      <a:stretch>
                        <a:fillRect/>
                      </a:stretch>
                    </p:blipFill>
                    <p:spPr>
                      <a:xfrm>
                        <a:off x="2972401" y="1633406"/>
                        <a:ext cx="2987675" cy="2771775"/>
                      </a:xfrm>
                      <a:prstGeom prst="rect">
                        <a:avLst/>
                      </a:prstGeom>
                    </p:spPr>
                  </p:pic>
                </p:oleObj>
              </mc:Fallback>
            </mc:AlternateContent>
          </a:graphicData>
        </a:graphic>
      </p:graphicFrame>
      <p:sp>
        <p:nvSpPr>
          <p:cNvPr id="11" name="ZoneTexte 10"/>
          <p:cNvSpPr txBox="1"/>
          <p:nvPr/>
        </p:nvSpPr>
        <p:spPr>
          <a:xfrm>
            <a:off x="2217195" y="2933274"/>
            <a:ext cx="300082" cy="369332"/>
          </a:xfrm>
          <a:prstGeom prst="rect">
            <a:avLst/>
          </a:prstGeom>
          <a:noFill/>
        </p:spPr>
        <p:txBody>
          <a:bodyPr wrap="none" rtlCol="0">
            <a:spAutoFit/>
          </a:bodyPr>
          <a:lstStyle/>
          <a:p>
            <a:r>
              <a:rPr lang="fr-FR" dirty="0"/>
              <a:t>*</a:t>
            </a:r>
          </a:p>
        </p:txBody>
      </p:sp>
      <p:sp>
        <p:nvSpPr>
          <p:cNvPr id="12" name="ZoneTexte 11"/>
          <p:cNvSpPr txBox="1"/>
          <p:nvPr/>
        </p:nvSpPr>
        <p:spPr>
          <a:xfrm>
            <a:off x="4957419" y="2933274"/>
            <a:ext cx="300082" cy="369332"/>
          </a:xfrm>
          <a:prstGeom prst="rect">
            <a:avLst/>
          </a:prstGeom>
          <a:noFill/>
        </p:spPr>
        <p:txBody>
          <a:bodyPr wrap="none" rtlCol="0">
            <a:spAutoFit/>
          </a:bodyPr>
          <a:lstStyle/>
          <a:p>
            <a:r>
              <a:rPr lang="fr-FR" dirty="0"/>
              <a:t>*</a:t>
            </a:r>
          </a:p>
        </p:txBody>
      </p:sp>
      <p:graphicFrame>
        <p:nvGraphicFramePr>
          <p:cNvPr id="13" name="Tableau 12"/>
          <p:cNvGraphicFramePr>
            <a:graphicFrameLocks noGrp="1"/>
          </p:cNvGraphicFramePr>
          <p:nvPr>
            <p:extLst/>
          </p:nvPr>
        </p:nvGraphicFramePr>
        <p:xfrm>
          <a:off x="6079582" y="1945461"/>
          <a:ext cx="2608890" cy="1714500"/>
        </p:xfrm>
        <a:graphic>
          <a:graphicData uri="http://schemas.openxmlformats.org/drawingml/2006/table">
            <a:tbl>
              <a:tblPr>
                <a:tableStyleId>{5C22544A-7EE6-4342-B048-85BDC9FD1C3A}</a:tableStyleId>
              </a:tblPr>
              <a:tblGrid>
                <a:gridCol w="434815">
                  <a:extLst>
                    <a:ext uri="{9D8B030D-6E8A-4147-A177-3AD203B41FA5}">
                      <a16:colId xmlns:a16="http://schemas.microsoft.com/office/drawing/2014/main" val="20000"/>
                    </a:ext>
                  </a:extLst>
                </a:gridCol>
                <a:gridCol w="434815">
                  <a:extLst>
                    <a:ext uri="{9D8B030D-6E8A-4147-A177-3AD203B41FA5}">
                      <a16:colId xmlns:a16="http://schemas.microsoft.com/office/drawing/2014/main" val="20001"/>
                    </a:ext>
                  </a:extLst>
                </a:gridCol>
                <a:gridCol w="434815">
                  <a:extLst>
                    <a:ext uri="{9D8B030D-6E8A-4147-A177-3AD203B41FA5}">
                      <a16:colId xmlns:a16="http://schemas.microsoft.com/office/drawing/2014/main" val="20002"/>
                    </a:ext>
                  </a:extLst>
                </a:gridCol>
                <a:gridCol w="434815">
                  <a:extLst>
                    <a:ext uri="{9D8B030D-6E8A-4147-A177-3AD203B41FA5}">
                      <a16:colId xmlns:a16="http://schemas.microsoft.com/office/drawing/2014/main" val="20003"/>
                    </a:ext>
                  </a:extLst>
                </a:gridCol>
                <a:gridCol w="434815">
                  <a:extLst>
                    <a:ext uri="{9D8B030D-6E8A-4147-A177-3AD203B41FA5}">
                      <a16:colId xmlns:a16="http://schemas.microsoft.com/office/drawing/2014/main" val="20004"/>
                    </a:ext>
                  </a:extLst>
                </a:gridCol>
                <a:gridCol w="434815">
                  <a:extLst>
                    <a:ext uri="{9D8B030D-6E8A-4147-A177-3AD203B41FA5}">
                      <a16:colId xmlns:a16="http://schemas.microsoft.com/office/drawing/2014/main" val="20005"/>
                    </a:ext>
                  </a:extLst>
                </a:gridCol>
              </a:tblGrid>
              <a:tr h="190500">
                <a:tc>
                  <a:txBody>
                    <a:bodyPr/>
                    <a:lstStyle/>
                    <a:p>
                      <a:pPr algn="l" fontAlgn="b"/>
                      <a:endParaRPr lang="fr-FR" sz="1100" b="0" i="0" u="none" strike="noStrike" dirty="0">
                        <a:solidFill>
                          <a:srgbClr val="000000"/>
                        </a:solidFill>
                        <a:effectLst/>
                        <a:latin typeface="Calibri" panose="020F0502020204030204" pitchFamily="34" charset="0"/>
                      </a:endParaRPr>
                    </a:p>
                  </a:txBody>
                  <a:tcPr marL="9525" marR="9525" marT="9525" marB="0" anchor="b"/>
                </a:tc>
                <a:tc gridSpan="2">
                  <a:txBody>
                    <a:bodyPr/>
                    <a:lstStyle/>
                    <a:p>
                      <a:pPr algn="ctr" fontAlgn="b"/>
                      <a:r>
                        <a:rPr lang="fr-FR" sz="1100" u="none" strike="noStrike">
                          <a:effectLst/>
                        </a:rPr>
                        <a:t>Wt</a:t>
                      </a:r>
                      <a:endParaRPr lang="fr-FR"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fr-FR"/>
                    </a:p>
                  </a:txBody>
                  <a:tcPr/>
                </a:tc>
                <a:tc>
                  <a:txBody>
                    <a:bodyPr/>
                    <a:lstStyle/>
                    <a:p>
                      <a:pPr algn="l" fontAlgn="b"/>
                      <a:endParaRPr lang="fr-FR" sz="1100" b="0" i="0" u="none" strike="noStrike" dirty="0">
                        <a:solidFill>
                          <a:srgbClr val="000000"/>
                        </a:solidFill>
                        <a:effectLst/>
                        <a:latin typeface="Calibri" panose="020F0502020204030204" pitchFamily="34" charset="0"/>
                      </a:endParaRPr>
                    </a:p>
                  </a:txBody>
                  <a:tcPr marL="9525" marR="9525" marT="9525" marB="0" anchor="b"/>
                </a:tc>
                <a:tc gridSpan="2">
                  <a:txBody>
                    <a:bodyPr/>
                    <a:lstStyle/>
                    <a:p>
                      <a:pPr algn="ctr" fontAlgn="b"/>
                      <a:r>
                        <a:rPr lang="fr-FR" sz="1100" u="none" strike="noStrike">
                          <a:effectLst/>
                        </a:rPr>
                        <a:t>KO</a:t>
                      </a:r>
                      <a:endParaRPr lang="fr-FR"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fr-FR"/>
                    </a:p>
                  </a:txBody>
                  <a:tcPr/>
                </a:tc>
                <a:extLst>
                  <a:ext uri="{0D108BD9-81ED-4DB2-BD59-A6C34878D82A}">
                    <a16:rowId xmlns:a16="http://schemas.microsoft.com/office/drawing/2014/main" val="10000"/>
                  </a:ext>
                </a:extLst>
              </a:tr>
              <a:tr h="190500">
                <a:tc>
                  <a:txBody>
                    <a:bodyPr/>
                    <a:lstStyle/>
                    <a:p>
                      <a:pPr algn="r" fontAlgn="b"/>
                      <a:r>
                        <a:rPr lang="fr-FR" sz="1100" u="none" strike="noStrike">
                          <a:effectLst/>
                        </a:rPr>
                        <a:t>F</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1236</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0,87</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F</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1253</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0,32</a:t>
                      </a:r>
                      <a:endParaRPr lang="fr-F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r" fontAlgn="b"/>
                      <a:r>
                        <a:rPr lang="fr-FR" sz="1100" u="none" strike="noStrike">
                          <a:effectLst/>
                        </a:rPr>
                        <a:t>F</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1237</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0,76</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F</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1255</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0,50</a:t>
                      </a:r>
                      <a:endParaRPr lang="fr-F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190500">
                <a:tc>
                  <a:txBody>
                    <a:bodyPr/>
                    <a:lstStyle/>
                    <a:p>
                      <a:pPr algn="r" fontAlgn="b"/>
                      <a:r>
                        <a:rPr lang="fr-FR" sz="1100" u="none" strike="noStrike">
                          <a:effectLst/>
                        </a:rPr>
                        <a:t>F</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1242</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0,31</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F</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1263</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0,43</a:t>
                      </a:r>
                      <a:endParaRPr lang="fr-F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190500">
                <a:tc>
                  <a:txBody>
                    <a:bodyPr/>
                    <a:lstStyle/>
                    <a:p>
                      <a:pPr algn="r" fontAlgn="b"/>
                      <a:r>
                        <a:rPr lang="fr-FR" sz="1100" u="none" strike="noStrike">
                          <a:effectLst/>
                        </a:rPr>
                        <a:t>F</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1243</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2,23</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F</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1264</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0,73</a:t>
                      </a:r>
                      <a:endParaRPr lang="fr-F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190500">
                <a:tc>
                  <a:txBody>
                    <a:bodyPr/>
                    <a:lstStyle/>
                    <a:p>
                      <a:pPr algn="r" fontAlgn="b"/>
                      <a:r>
                        <a:rPr lang="fr-FR" sz="1100" u="none" strike="noStrike" dirty="0">
                          <a:effectLst/>
                        </a:rPr>
                        <a:t>M</a:t>
                      </a:r>
                      <a:endParaRPr lang="fr-FR"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dirty="0">
                          <a:effectLst/>
                        </a:rPr>
                        <a:t>1249</a:t>
                      </a:r>
                      <a:endParaRPr lang="fr-FR"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dirty="0">
                          <a:effectLst/>
                        </a:rPr>
                        <a:t>1,76</a:t>
                      </a:r>
                      <a:endParaRPr lang="fr-FR"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dirty="0">
                          <a:effectLst/>
                        </a:rPr>
                        <a:t>M</a:t>
                      </a:r>
                      <a:endParaRPr lang="fr-FR"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dirty="0">
                          <a:effectLst/>
                        </a:rPr>
                        <a:t>1238</a:t>
                      </a:r>
                      <a:endParaRPr lang="fr-FR"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dirty="0">
                          <a:effectLst/>
                        </a:rPr>
                        <a:t>0,17</a:t>
                      </a:r>
                      <a:endParaRPr lang="fr-FR"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190500">
                <a:tc>
                  <a:txBody>
                    <a:bodyPr/>
                    <a:lstStyle/>
                    <a:p>
                      <a:pPr algn="r" fontAlgn="b"/>
                      <a:r>
                        <a:rPr lang="fr-FR" sz="1100" u="none" strike="noStrike">
                          <a:effectLst/>
                        </a:rPr>
                        <a:t>F</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1279</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0,39</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dirty="0">
                          <a:effectLst/>
                        </a:rPr>
                        <a:t>M</a:t>
                      </a:r>
                      <a:endParaRPr lang="fr-FR"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dirty="0">
                          <a:effectLst/>
                        </a:rPr>
                        <a:t>1246</a:t>
                      </a:r>
                      <a:endParaRPr lang="fr-FR"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dirty="0">
                          <a:effectLst/>
                        </a:rPr>
                        <a:t>0,65</a:t>
                      </a:r>
                      <a:endParaRPr lang="fr-FR"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190500">
                <a:tc>
                  <a:txBody>
                    <a:bodyPr/>
                    <a:lstStyle/>
                    <a:p>
                      <a:pPr algn="r" fontAlgn="b"/>
                      <a:r>
                        <a:rPr lang="fr-FR" sz="1100" u="none" strike="noStrike">
                          <a:effectLst/>
                        </a:rPr>
                        <a:t>M</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1282</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1,51</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M</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1260</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0,83</a:t>
                      </a:r>
                      <a:endParaRPr lang="fr-F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190500">
                <a:tc>
                  <a:txBody>
                    <a:bodyPr/>
                    <a:lstStyle/>
                    <a:p>
                      <a:pPr algn="r" fontAlgn="b"/>
                      <a:r>
                        <a:rPr lang="fr-FR" sz="1100" u="none" strike="noStrike">
                          <a:effectLst/>
                        </a:rPr>
                        <a:t>M</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1284</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1,07</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F</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a:effectLst/>
                        </a:rPr>
                        <a:t>1281</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100" u="none" strike="noStrike" dirty="0">
                          <a:effectLst/>
                        </a:rPr>
                        <a:t>0,19</a:t>
                      </a:r>
                      <a:endParaRPr lang="fr-FR"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bl>
          </a:graphicData>
        </a:graphic>
      </p:graphicFrame>
      <p:sp>
        <p:nvSpPr>
          <p:cNvPr id="2" name="ZoneTexte 1"/>
          <p:cNvSpPr txBox="1"/>
          <p:nvPr/>
        </p:nvSpPr>
        <p:spPr>
          <a:xfrm>
            <a:off x="6426314" y="3913821"/>
            <a:ext cx="2262158" cy="577081"/>
          </a:xfrm>
          <a:prstGeom prst="rect">
            <a:avLst/>
          </a:prstGeom>
          <a:noFill/>
        </p:spPr>
        <p:txBody>
          <a:bodyPr wrap="none" rtlCol="0">
            <a:spAutoFit/>
          </a:bodyPr>
          <a:lstStyle/>
          <a:p>
            <a:r>
              <a:rPr lang="fr-FR" sz="1000" b="1" dirty="0"/>
              <a:t>	</a:t>
            </a:r>
            <a:r>
              <a:rPr lang="fr-FR" sz="1050" b="1" dirty="0" err="1"/>
              <a:t>Wt</a:t>
            </a:r>
            <a:r>
              <a:rPr lang="fr-FR" sz="1050" b="1" dirty="0"/>
              <a:t>	KO</a:t>
            </a:r>
          </a:p>
          <a:p>
            <a:r>
              <a:rPr lang="fr-FR" sz="1050" b="1" dirty="0"/>
              <a:t>Mâles</a:t>
            </a:r>
            <a:r>
              <a:rPr lang="fr-FR" sz="1000" b="1" dirty="0"/>
              <a:t>	1,45	0,54</a:t>
            </a:r>
          </a:p>
          <a:p>
            <a:r>
              <a:rPr lang="fr-FR" sz="1050" b="1" dirty="0"/>
              <a:t>Femelles</a:t>
            </a:r>
            <a:r>
              <a:rPr lang="fr-FR" sz="1000" b="1" dirty="0"/>
              <a:t>	0,91	0,43</a:t>
            </a:r>
          </a:p>
        </p:txBody>
      </p:sp>
      <p:sp>
        <p:nvSpPr>
          <p:cNvPr id="3" name="Rectangle 2"/>
          <p:cNvSpPr/>
          <p:nvPr/>
        </p:nvSpPr>
        <p:spPr>
          <a:xfrm>
            <a:off x="6433751" y="3970638"/>
            <a:ext cx="2254721" cy="4942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13"/>
          <p:cNvCxnSpPr/>
          <p:nvPr/>
        </p:nvCxnSpPr>
        <p:spPr>
          <a:xfrm>
            <a:off x="7309885" y="4135395"/>
            <a:ext cx="130444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662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04876" y="771525"/>
            <a:ext cx="7981950" cy="5386090"/>
          </a:xfrm>
          <a:prstGeom prst="rect">
            <a:avLst/>
          </a:prstGeom>
          <a:noFill/>
        </p:spPr>
        <p:txBody>
          <a:bodyPr wrap="square" rtlCol="0">
            <a:spAutoFit/>
          </a:bodyPr>
          <a:lstStyle/>
          <a:p>
            <a:r>
              <a:rPr lang="fr-FR" sz="2000" b="1" dirty="0"/>
              <a:t>Chirurgie</a:t>
            </a:r>
          </a:p>
          <a:p>
            <a:endParaRPr lang="fr-FR" dirty="0"/>
          </a:p>
          <a:p>
            <a:r>
              <a:rPr lang="fr-FR" dirty="0"/>
              <a:t>Donc pour aller voir dans le cerveau, il va falloir utiliser des méthodes invasives qui nécessitent donc une procédure chirurgicale</a:t>
            </a:r>
          </a:p>
          <a:p>
            <a:endParaRPr lang="fr-FR" dirty="0"/>
          </a:p>
          <a:p>
            <a:endParaRPr lang="fr-FR" dirty="0"/>
          </a:p>
          <a:p>
            <a:r>
              <a:rPr lang="fr-FR" dirty="0"/>
              <a:t>Principes éthiques – Principes d’asepsie – Principes de prise en charge de la douleur</a:t>
            </a:r>
          </a:p>
          <a:p>
            <a:endParaRPr lang="fr-FR" dirty="0"/>
          </a:p>
          <a:p>
            <a:r>
              <a:rPr lang="fr-FR" dirty="0"/>
              <a:t>Pour pouvoir réaliser des actes chirurgicaux, l’expérimentateur doit suivre une formation complémentaire en chirurgie</a:t>
            </a:r>
          </a:p>
          <a:p>
            <a:endParaRPr lang="fr-FR" dirty="0"/>
          </a:p>
          <a:p>
            <a:endParaRPr lang="fr-FR" dirty="0"/>
          </a:p>
          <a:p>
            <a:r>
              <a:rPr lang="fr-FR" dirty="0"/>
              <a:t>Rappels</a:t>
            </a:r>
          </a:p>
          <a:p>
            <a:r>
              <a:rPr lang="fr-FR" dirty="0"/>
              <a:t>	Expérimentation animale </a:t>
            </a:r>
            <a:r>
              <a:rPr lang="fr-FR" dirty="0">
                <a:sym typeface="Wingdings" panose="05000000000000000000" pitchFamily="2" charset="2"/>
              </a:rPr>
              <a:t> formation initiale (possibilité pendant le M2)</a:t>
            </a:r>
          </a:p>
          <a:p>
            <a:endParaRPr lang="fr-FR" dirty="0">
              <a:sym typeface="Wingdings" panose="05000000000000000000" pitchFamily="2" charset="2"/>
            </a:endParaRPr>
          </a:p>
          <a:p>
            <a:r>
              <a:rPr lang="fr-FR" dirty="0">
                <a:sym typeface="Wingdings" panose="05000000000000000000" pitchFamily="2" charset="2"/>
              </a:rPr>
              <a:t>	Actes chirurgicaux  définition d’un acte chirurgical</a:t>
            </a:r>
          </a:p>
          <a:p>
            <a:endParaRPr lang="fr-FR" dirty="0">
              <a:sym typeface="Wingdings" panose="05000000000000000000" pitchFamily="2" charset="2"/>
            </a:endParaRPr>
          </a:p>
          <a:p>
            <a:r>
              <a:rPr lang="fr-FR" dirty="0">
                <a:sym typeface="Wingdings" panose="05000000000000000000" pitchFamily="2" charset="2"/>
              </a:rPr>
              <a:t>	Compétences concernant la prise en charge de l’anesthésie et de 	l’analgésie</a:t>
            </a:r>
            <a:endParaRPr lang="fr-FR" dirty="0"/>
          </a:p>
        </p:txBody>
      </p:sp>
    </p:spTree>
    <p:extLst>
      <p:ext uri="{BB962C8B-B14F-4D97-AF65-F5344CB8AC3E}">
        <p14:creationId xmlns:p14="http://schemas.microsoft.com/office/powerpoint/2010/main" val="11609517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p:cNvGraphicFramePr>
            <a:graphicFrameLocks/>
          </p:cNvGraphicFramePr>
          <p:nvPr>
            <p:extLst/>
          </p:nvPr>
        </p:nvGraphicFramePr>
        <p:xfrm>
          <a:off x="1889414" y="1582015"/>
          <a:ext cx="5365172" cy="3693970"/>
        </p:xfrm>
        <a:graphic>
          <a:graphicData uri="http://schemas.openxmlformats.org/drawingml/2006/chart">
            <c:chart xmlns:c="http://schemas.openxmlformats.org/drawingml/2006/chart" xmlns:r="http://schemas.openxmlformats.org/officeDocument/2006/relationships" r:id="rId2"/>
          </a:graphicData>
        </a:graphic>
      </p:graphicFrame>
      <p:sp>
        <p:nvSpPr>
          <p:cNvPr id="5" name="ZoneTexte 4"/>
          <p:cNvSpPr txBox="1"/>
          <p:nvPr/>
        </p:nvSpPr>
        <p:spPr>
          <a:xfrm>
            <a:off x="7876988" y="0"/>
            <a:ext cx="1266693" cy="369332"/>
          </a:xfrm>
          <a:prstGeom prst="rect">
            <a:avLst/>
          </a:prstGeom>
          <a:noFill/>
        </p:spPr>
        <p:txBody>
          <a:bodyPr wrap="none" rtlCol="0">
            <a:spAutoFit/>
          </a:bodyPr>
          <a:lstStyle/>
          <a:p>
            <a:r>
              <a:rPr lang="fr-FR" sz="900" b="1" dirty="0"/>
              <a:t>J. Jeanblanc</a:t>
            </a:r>
          </a:p>
          <a:p>
            <a:r>
              <a:rPr lang="fr-FR" sz="900" b="1" dirty="0"/>
              <a:t>GRAP – INSERM ERI24 </a:t>
            </a:r>
          </a:p>
        </p:txBody>
      </p:sp>
      <p:sp>
        <p:nvSpPr>
          <p:cNvPr id="6" name="ZoneTexte 5"/>
          <p:cNvSpPr txBox="1"/>
          <p:nvPr/>
        </p:nvSpPr>
        <p:spPr>
          <a:xfrm>
            <a:off x="3163922" y="262240"/>
            <a:ext cx="2851935" cy="369332"/>
          </a:xfrm>
          <a:prstGeom prst="rect">
            <a:avLst/>
          </a:prstGeom>
          <a:noFill/>
        </p:spPr>
        <p:txBody>
          <a:bodyPr wrap="none" rtlCol="0">
            <a:spAutoFit/>
          </a:bodyPr>
          <a:lstStyle/>
          <a:p>
            <a:r>
              <a:rPr lang="fr-FR" b="1" dirty="0"/>
              <a:t>Etude de la recapture de DA</a:t>
            </a:r>
          </a:p>
        </p:txBody>
      </p:sp>
      <p:sp>
        <p:nvSpPr>
          <p:cNvPr id="7" name="ZoneTexte 6"/>
          <p:cNvSpPr txBox="1"/>
          <p:nvPr/>
        </p:nvSpPr>
        <p:spPr>
          <a:xfrm>
            <a:off x="799070" y="5527589"/>
            <a:ext cx="3797258" cy="523220"/>
          </a:xfrm>
          <a:prstGeom prst="rect">
            <a:avLst/>
          </a:prstGeom>
          <a:noFill/>
        </p:spPr>
        <p:txBody>
          <a:bodyPr wrap="none" rtlCol="0">
            <a:spAutoFit/>
          </a:bodyPr>
          <a:lstStyle/>
          <a:p>
            <a:r>
              <a:rPr lang="fr-FR" sz="1400" b="1" dirty="0"/>
              <a:t>Libération de 1,5 µM de DA pour les 2 génotypes</a:t>
            </a:r>
          </a:p>
          <a:p>
            <a:r>
              <a:rPr lang="fr-FR" sz="1400" b="1" dirty="0"/>
              <a:t>Enregistrement à 31°C, ~2h30 après la dissection</a:t>
            </a:r>
          </a:p>
        </p:txBody>
      </p:sp>
      <p:sp>
        <p:nvSpPr>
          <p:cNvPr id="8" name="ZoneTexte 7"/>
          <p:cNvSpPr txBox="1"/>
          <p:nvPr/>
        </p:nvSpPr>
        <p:spPr>
          <a:xfrm>
            <a:off x="7178268" y="4878567"/>
            <a:ext cx="848309" cy="523220"/>
          </a:xfrm>
          <a:prstGeom prst="rect">
            <a:avLst/>
          </a:prstGeom>
          <a:noFill/>
        </p:spPr>
        <p:txBody>
          <a:bodyPr wrap="none" rtlCol="0">
            <a:spAutoFit/>
          </a:bodyPr>
          <a:lstStyle/>
          <a:p>
            <a:r>
              <a:rPr lang="fr-FR" sz="1400" b="1" dirty="0" err="1"/>
              <a:t>Wt</a:t>
            </a:r>
            <a:r>
              <a:rPr lang="fr-FR" sz="1400" b="1" dirty="0"/>
              <a:t> n = 5 </a:t>
            </a:r>
          </a:p>
          <a:p>
            <a:r>
              <a:rPr lang="fr-FR" sz="1400" b="1" dirty="0"/>
              <a:t>KO n = 6</a:t>
            </a:r>
          </a:p>
        </p:txBody>
      </p:sp>
      <p:cxnSp>
        <p:nvCxnSpPr>
          <p:cNvPr id="9" name="Connecteur droit avec flèche 8"/>
          <p:cNvCxnSpPr/>
          <p:nvPr/>
        </p:nvCxnSpPr>
        <p:spPr>
          <a:xfrm flipV="1">
            <a:off x="4162556" y="4597480"/>
            <a:ext cx="0" cy="411892"/>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3728783" y="5009372"/>
            <a:ext cx="867545" cy="261610"/>
          </a:xfrm>
          <a:prstGeom prst="rect">
            <a:avLst/>
          </a:prstGeom>
          <a:noFill/>
        </p:spPr>
        <p:txBody>
          <a:bodyPr wrap="none" rtlCol="0">
            <a:spAutoFit/>
          </a:bodyPr>
          <a:lstStyle/>
          <a:p>
            <a:r>
              <a:rPr lang="fr-FR" sz="1100" b="1" dirty="0"/>
              <a:t>Stimulation</a:t>
            </a:r>
          </a:p>
        </p:txBody>
      </p:sp>
      <p:graphicFrame>
        <p:nvGraphicFramePr>
          <p:cNvPr id="11" name="Graphique 10"/>
          <p:cNvGraphicFramePr>
            <a:graphicFrameLocks/>
          </p:cNvGraphicFramePr>
          <p:nvPr>
            <p:extLst/>
          </p:nvPr>
        </p:nvGraphicFramePr>
        <p:xfrm>
          <a:off x="5082887" y="1744556"/>
          <a:ext cx="2171699" cy="2100262"/>
        </p:xfrm>
        <a:graphic>
          <a:graphicData uri="http://schemas.openxmlformats.org/drawingml/2006/chart">
            <c:chart xmlns:c="http://schemas.openxmlformats.org/drawingml/2006/chart" xmlns:r="http://schemas.openxmlformats.org/officeDocument/2006/relationships" r:id="rId3"/>
          </a:graphicData>
        </a:graphic>
      </p:graphicFrame>
      <p:sp>
        <p:nvSpPr>
          <p:cNvPr id="12" name="ZoneTexte 11"/>
          <p:cNvSpPr txBox="1"/>
          <p:nvPr/>
        </p:nvSpPr>
        <p:spPr>
          <a:xfrm>
            <a:off x="6623222" y="1878227"/>
            <a:ext cx="364202" cy="307777"/>
          </a:xfrm>
          <a:prstGeom prst="rect">
            <a:avLst/>
          </a:prstGeom>
          <a:noFill/>
        </p:spPr>
        <p:txBody>
          <a:bodyPr wrap="none" rtlCol="0">
            <a:spAutoFit/>
          </a:bodyPr>
          <a:lstStyle/>
          <a:p>
            <a:r>
              <a:rPr lang="fr-FR" sz="1400" b="1" dirty="0"/>
              <a:t>**</a:t>
            </a:r>
          </a:p>
        </p:txBody>
      </p:sp>
    </p:spTree>
    <p:extLst>
      <p:ext uri="{BB962C8B-B14F-4D97-AF65-F5344CB8AC3E}">
        <p14:creationId xmlns:p14="http://schemas.microsoft.com/office/powerpoint/2010/main" val="37515581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941885" y="291757"/>
            <a:ext cx="3794950" cy="646331"/>
          </a:xfrm>
          <a:prstGeom prst="rect">
            <a:avLst/>
          </a:prstGeom>
          <a:noFill/>
        </p:spPr>
        <p:txBody>
          <a:bodyPr wrap="none" rtlCol="0">
            <a:spAutoFit/>
          </a:bodyPr>
          <a:lstStyle/>
          <a:p>
            <a:pPr algn="ctr"/>
            <a:r>
              <a:rPr lang="fr-FR" b="1" dirty="0"/>
              <a:t>Etude de la sensibilité à la stimulation</a:t>
            </a:r>
          </a:p>
          <a:p>
            <a:pPr algn="ctr"/>
            <a:r>
              <a:rPr lang="fr-FR" b="1" dirty="0"/>
              <a:t>Courbes intensité - réponses</a:t>
            </a:r>
          </a:p>
        </p:txBody>
      </p:sp>
      <p:sp>
        <p:nvSpPr>
          <p:cNvPr id="8" name="ZoneTexte 7"/>
          <p:cNvSpPr txBox="1"/>
          <p:nvPr/>
        </p:nvSpPr>
        <p:spPr>
          <a:xfrm>
            <a:off x="7876988" y="0"/>
            <a:ext cx="1266693" cy="369332"/>
          </a:xfrm>
          <a:prstGeom prst="rect">
            <a:avLst/>
          </a:prstGeom>
          <a:noFill/>
        </p:spPr>
        <p:txBody>
          <a:bodyPr wrap="none" rtlCol="0">
            <a:spAutoFit/>
          </a:bodyPr>
          <a:lstStyle/>
          <a:p>
            <a:r>
              <a:rPr lang="fr-FR" sz="900" b="1" dirty="0"/>
              <a:t>J. Jeanblanc</a:t>
            </a:r>
          </a:p>
          <a:p>
            <a:r>
              <a:rPr lang="fr-FR" sz="900" b="1" dirty="0"/>
              <a:t>GRAP – INSERM ERI24 </a:t>
            </a:r>
          </a:p>
        </p:txBody>
      </p:sp>
      <p:graphicFrame>
        <p:nvGraphicFramePr>
          <p:cNvPr id="9" name="Graphique 8"/>
          <p:cNvGraphicFramePr>
            <a:graphicFrameLocks/>
          </p:cNvGraphicFramePr>
          <p:nvPr>
            <p:extLst/>
          </p:nvPr>
        </p:nvGraphicFramePr>
        <p:xfrm>
          <a:off x="1935819" y="1580614"/>
          <a:ext cx="5470071" cy="3252788"/>
        </p:xfrm>
        <a:graphic>
          <a:graphicData uri="http://schemas.openxmlformats.org/drawingml/2006/chart">
            <c:chart xmlns:c="http://schemas.openxmlformats.org/drawingml/2006/chart" xmlns:r="http://schemas.openxmlformats.org/officeDocument/2006/relationships" r:id="rId2"/>
          </a:graphicData>
        </a:graphic>
      </p:graphicFrame>
      <p:sp>
        <p:nvSpPr>
          <p:cNvPr id="2" name="ZoneTexte 1"/>
          <p:cNvSpPr txBox="1"/>
          <p:nvPr/>
        </p:nvSpPr>
        <p:spPr>
          <a:xfrm>
            <a:off x="437540" y="5623351"/>
            <a:ext cx="7841377" cy="646331"/>
          </a:xfrm>
          <a:prstGeom prst="rect">
            <a:avLst/>
          </a:prstGeom>
          <a:noFill/>
        </p:spPr>
        <p:txBody>
          <a:bodyPr wrap="none" rtlCol="0">
            <a:spAutoFit/>
          </a:bodyPr>
          <a:lstStyle/>
          <a:p>
            <a:r>
              <a:rPr lang="fr-FR" sz="1200" b="1" dirty="0"/>
              <a:t>1 mesure par stimulation pour chaque souris</a:t>
            </a:r>
          </a:p>
          <a:p>
            <a:r>
              <a:rPr lang="fr-FR" sz="1200" b="1" dirty="0"/>
              <a:t>Stimulation croissante toutes les 3 minutes (25, 50 puis tous les 50 µA jusqu’à l’obtention de 2-3 réponses « similaires »)</a:t>
            </a:r>
          </a:p>
          <a:p>
            <a:r>
              <a:rPr lang="fr-FR" sz="1200" b="1" dirty="0"/>
              <a:t>Enregistrement à 31°C, ~2h00 après la dissection</a:t>
            </a:r>
          </a:p>
        </p:txBody>
      </p:sp>
      <p:sp>
        <p:nvSpPr>
          <p:cNvPr id="10" name="ZoneTexte 9"/>
          <p:cNvSpPr txBox="1"/>
          <p:nvPr/>
        </p:nvSpPr>
        <p:spPr>
          <a:xfrm>
            <a:off x="7452833" y="4705157"/>
            <a:ext cx="848309" cy="523220"/>
          </a:xfrm>
          <a:prstGeom prst="rect">
            <a:avLst/>
          </a:prstGeom>
          <a:noFill/>
        </p:spPr>
        <p:txBody>
          <a:bodyPr wrap="none" rtlCol="0">
            <a:spAutoFit/>
          </a:bodyPr>
          <a:lstStyle/>
          <a:p>
            <a:r>
              <a:rPr lang="fr-FR" sz="1400" b="1" dirty="0" err="1"/>
              <a:t>Wt</a:t>
            </a:r>
            <a:r>
              <a:rPr lang="fr-FR" sz="1400" b="1" dirty="0"/>
              <a:t> n = 6 </a:t>
            </a:r>
          </a:p>
          <a:p>
            <a:r>
              <a:rPr lang="fr-FR" sz="1400" b="1" dirty="0"/>
              <a:t>KO n = 6</a:t>
            </a:r>
          </a:p>
        </p:txBody>
      </p:sp>
      <p:sp>
        <p:nvSpPr>
          <p:cNvPr id="3" name="Ellipse 2"/>
          <p:cNvSpPr/>
          <p:nvPr/>
        </p:nvSpPr>
        <p:spPr>
          <a:xfrm>
            <a:off x="6252519" y="1869989"/>
            <a:ext cx="906162" cy="5025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4897394" y="2372497"/>
            <a:ext cx="906162" cy="5025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12"/>
          <p:cNvCxnSpPr/>
          <p:nvPr/>
        </p:nvCxnSpPr>
        <p:spPr>
          <a:xfrm flipV="1">
            <a:off x="7193247" y="2010032"/>
            <a:ext cx="897925" cy="82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V="1">
            <a:off x="7193247" y="2615513"/>
            <a:ext cx="897925" cy="82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a:off x="7545859" y="2018270"/>
            <a:ext cx="0" cy="597243"/>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8091172" y="2492402"/>
            <a:ext cx="628698" cy="246221"/>
          </a:xfrm>
          <a:prstGeom prst="rect">
            <a:avLst/>
          </a:prstGeom>
          <a:noFill/>
        </p:spPr>
        <p:txBody>
          <a:bodyPr wrap="none" rtlCol="0">
            <a:spAutoFit/>
          </a:bodyPr>
          <a:lstStyle/>
          <a:p>
            <a:r>
              <a:rPr lang="fr-FR" sz="1000" b="1" dirty="0"/>
              <a:t>2,70 µM</a:t>
            </a:r>
          </a:p>
        </p:txBody>
      </p:sp>
      <p:sp>
        <p:nvSpPr>
          <p:cNvPr id="18" name="ZoneTexte 17"/>
          <p:cNvSpPr txBox="1"/>
          <p:nvPr/>
        </p:nvSpPr>
        <p:spPr>
          <a:xfrm>
            <a:off x="8065713" y="1875022"/>
            <a:ext cx="628698" cy="246221"/>
          </a:xfrm>
          <a:prstGeom prst="rect">
            <a:avLst/>
          </a:prstGeom>
          <a:noFill/>
        </p:spPr>
        <p:txBody>
          <a:bodyPr wrap="none" rtlCol="0">
            <a:spAutoFit/>
          </a:bodyPr>
          <a:lstStyle/>
          <a:p>
            <a:r>
              <a:rPr lang="fr-FR" sz="1000" b="1" dirty="0"/>
              <a:t>3,57 µM</a:t>
            </a:r>
          </a:p>
        </p:txBody>
      </p:sp>
    </p:spTree>
    <p:extLst>
      <p:ext uri="{BB962C8B-B14F-4D97-AF65-F5344CB8AC3E}">
        <p14:creationId xmlns:p14="http://schemas.microsoft.com/office/powerpoint/2010/main" val="18227056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p:cNvGraphicFramePr>
            <a:graphicFrameLocks/>
          </p:cNvGraphicFramePr>
          <p:nvPr>
            <p:extLst/>
          </p:nvPr>
        </p:nvGraphicFramePr>
        <p:xfrm>
          <a:off x="2244811" y="1908470"/>
          <a:ext cx="4572000" cy="3058297"/>
        </p:xfrm>
        <a:graphic>
          <a:graphicData uri="http://schemas.openxmlformats.org/drawingml/2006/chart">
            <c:chart xmlns:c="http://schemas.openxmlformats.org/drawingml/2006/chart" xmlns:r="http://schemas.openxmlformats.org/officeDocument/2006/relationships" r:id="rId2"/>
          </a:graphicData>
        </a:graphic>
      </p:graphicFrame>
      <p:sp>
        <p:nvSpPr>
          <p:cNvPr id="5" name="ZoneTexte 4"/>
          <p:cNvSpPr txBox="1"/>
          <p:nvPr/>
        </p:nvSpPr>
        <p:spPr>
          <a:xfrm>
            <a:off x="2941885" y="291757"/>
            <a:ext cx="3794950" cy="646331"/>
          </a:xfrm>
          <a:prstGeom prst="rect">
            <a:avLst/>
          </a:prstGeom>
          <a:noFill/>
        </p:spPr>
        <p:txBody>
          <a:bodyPr wrap="none" rtlCol="0">
            <a:spAutoFit/>
          </a:bodyPr>
          <a:lstStyle/>
          <a:p>
            <a:pPr algn="ctr"/>
            <a:r>
              <a:rPr lang="fr-FR" b="1" dirty="0"/>
              <a:t>Etude de la sensibilité à la stimulation</a:t>
            </a:r>
          </a:p>
          <a:p>
            <a:pPr algn="ctr"/>
            <a:r>
              <a:rPr lang="fr-FR" b="1" dirty="0"/>
              <a:t>Courbes intensité - réponses</a:t>
            </a:r>
          </a:p>
        </p:txBody>
      </p:sp>
      <p:sp>
        <p:nvSpPr>
          <p:cNvPr id="6" name="ZoneTexte 5"/>
          <p:cNvSpPr txBox="1"/>
          <p:nvPr/>
        </p:nvSpPr>
        <p:spPr>
          <a:xfrm>
            <a:off x="7876988" y="0"/>
            <a:ext cx="1266693" cy="369332"/>
          </a:xfrm>
          <a:prstGeom prst="rect">
            <a:avLst/>
          </a:prstGeom>
          <a:noFill/>
        </p:spPr>
        <p:txBody>
          <a:bodyPr wrap="none" rtlCol="0">
            <a:spAutoFit/>
          </a:bodyPr>
          <a:lstStyle/>
          <a:p>
            <a:r>
              <a:rPr lang="fr-FR" sz="900" b="1" dirty="0"/>
              <a:t>J. Jeanblanc</a:t>
            </a:r>
          </a:p>
          <a:p>
            <a:r>
              <a:rPr lang="fr-FR" sz="900" b="1" dirty="0"/>
              <a:t>GRAP – INSERM ERI24 </a:t>
            </a:r>
          </a:p>
        </p:txBody>
      </p:sp>
      <p:sp>
        <p:nvSpPr>
          <p:cNvPr id="7" name="ZoneTexte 6"/>
          <p:cNvSpPr txBox="1"/>
          <p:nvPr/>
        </p:nvSpPr>
        <p:spPr>
          <a:xfrm>
            <a:off x="437540" y="5623351"/>
            <a:ext cx="7841377" cy="646331"/>
          </a:xfrm>
          <a:prstGeom prst="rect">
            <a:avLst/>
          </a:prstGeom>
          <a:noFill/>
        </p:spPr>
        <p:txBody>
          <a:bodyPr wrap="none" rtlCol="0">
            <a:spAutoFit/>
          </a:bodyPr>
          <a:lstStyle/>
          <a:p>
            <a:r>
              <a:rPr lang="fr-FR" sz="1200" b="1" dirty="0"/>
              <a:t>1 mesure par stimulation pour chaque souris</a:t>
            </a:r>
          </a:p>
          <a:p>
            <a:r>
              <a:rPr lang="fr-FR" sz="1200" b="1" dirty="0"/>
              <a:t>Stimulation croissante toutes les 3 minutes (25, 50 puis tous les 50 µA jusqu’à l’obtention de 2-3 réponses « similaires »)</a:t>
            </a:r>
          </a:p>
          <a:p>
            <a:r>
              <a:rPr lang="fr-FR" sz="1200" b="1" dirty="0"/>
              <a:t>Enregistrement à 31°C, ~2h00 après la dissection</a:t>
            </a:r>
          </a:p>
        </p:txBody>
      </p:sp>
      <p:sp>
        <p:nvSpPr>
          <p:cNvPr id="8" name="ZoneTexte 7"/>
          <p:cNvSpPr txBox="1"/>
          <p:nvPr/>
        </p:nvSpPr>
        <p:spPr>
          <a:xfrm>
            <a:off x="7452833" y="4705157"/>
            <a:ext cx="848309" cy="523220"/>
          </a:xfrm>
          <a:prstGeom prst="rect">
            <a:avLst/>
          </a:prstGeom>
          <a:noFill/>
        </p:spPr>
        <p:txBody>
          <a:bodyPr wrap="none" rtlCol="0">
            <a:spAutoFit/>
          </a:bodyPr>
          <a:lstStyle/>
          <a:p>
            <a:r>
              <a:rPr lang="fr-FR" sz="1400" b="1" dirty="0" err="1"/>
              <a:t>Wt</a:t>
            </a:r>
            <a:r>
              <a:rPr lang="fr-FR" sz="1400" b="1" dirty="0"/>
              <a:t> n = 6 </a:t>
            </a:r>
          </a:p>
          <a:p>
            <a:r>
              <a:rPr lang="fr-FR" sz="1400" b="1" dirty="0"/>
              <a:t>KO n = 6</a:t>
            </a:r>
          </a:p>
        </p:txBody>
      </p:sp>
    </p:spTree>
    <p:extLst>
      <p:ext uri="{BB962C8B-B14F-4D97-AF65-F5344CB8AC3E}">
        <p14:creationId xmlns:p14="http://schemas.microsoft.com/office/powerpoint/2010/main" val="14079903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607201" y="2377252"/>
            <a:ext cx="2583170" cy="4190695"/>
          </a:xfrm>
          <a:prstGeom prst="rect">
            <a:avLst/>
          </a:prstGeom>
        </p:spPr>
      </p:pic>
      <p:pic>
        <p:nvPicPr>
          <p:cNvPr id="7" name="Image 6"/>
          <p:cNvPicPr>
            <a:picLocks noChangeAspect="1"/>
          </p:cNvPicPr>
          <p:nvPr/>
        </p:nvPicPr>
        <p:blipFill>
          <a:blip r:embed="rId3"/>
          <a:stretch>
            <a:fillRect/>
          </a:stretch>
        </p:blipFill>
        <p:spPr>
          <a:xfrm>
            <a:off x="4058898" y="3604033"/>
            <a:ext cx="4242109" cy="2371725"/>
          </a:xfrm>
          <a:prstGeom prst="rect">
            <a:avLst/>
          </a:prstGeom>
        </p:spPr>
      </p:pic>
      <p:sp>
        <p:nvSpPr>
          <p:cNvPr id="8" name="ZoneTexte 7"/>
          <p:cNvSpPr txBox="1"/>
          <p:nvPr/>
        </p:nvSpPr>
        <p:spPr>
          <a:xfrm>
            <a:off x="809625" y="600075"/>
            <a:ext cx="2203552" cy="400110"/>
          </a:xfrm>
          <a:prstGeom prst="rect">
            <a:avLst/>
          </a:prstGeom>
          <a:noFill/>
        </p:spPr>
        <p:txBody>
          <a:bodyPr wrap="none" rtlCol="0">
            <a:spAutoFit/>
          </a:bodyPr>
          <a:lstStyle/>
          <a:p>
            <a:r>
              <a:rPr lang="fr-FR" sz="2000" b="1" dirty="0" err="1"/>
              <a:t>Voltamétrie</a:t>
            </a:r>
            <a:r>
              <a:rPr lang="fr-FR" sz="2000" b="1" dirty="0"/>
              <a:t> in vivo</a:t>
            </a:r>
          </a:p>
        </p:txBody>
      </p:sp>
      <p:sp>
        <p:nvSpPr>
          <p:cNvPr id="2" name="ZoneTexte 1"/>
          <p:cNvSpPr txBox="1"/>
          <p:nvPr/>
        </p:nvSpPr>
        <p:spPr>
          <a:xfrm>
            <a:off x="4400204" y="2849080"/>
            <a:ext cx="4155689" cy="584775"/>
          </a:xfrm>
          <a:prstGeom prst="rect">
            <a:avLst/>
          </a:prstGeom>
          <a:noFill/>
        </p:spPr>
        <p:txBody>
          <a:bodyPr wrap="none" rtlCol="0">
            <a:spAutoFit/>
          </a:bodyPr>
          <a:lstStyle/>
          <a:p>
            <a:pPr algn="ctr"/>
            <a:r>
              <a:rPr lang="fr-FR" sz="1600" b="1" dirty="0"/>
              <a:t>Mesure des « </a:t>
            </a:r>
            <a:r>
              <a:rPr lang="fr-FR" sz="1600" b="1" dirty="0" err="1"/>
              <a:t>transients</a:t>
            </a:r>
            <a:r>
              <a:rPr lang="fr-FR" sz="1600" b="1" dirty="0"/>
              <a:t> » de DA </a:t>
            </a:r>
          </a:p>
          <a:p>
            <a:pPr algn="ctr"/>
            <a:r>
              <a:rPr lang="fr-FR" sz="1600" b="1" dirty="0"/>
              <a:t>Libération rapide et de faible amplitude de DA </a:t>
            </a:r>
          </a:p>
        </p:txBody>
      </p:sp>
      <p:sp>
        <p:nvSpPr>
          <p:cNvPr id="3" name="ZoneTexte 2"/>
          <p:cNvSpPr txBox="1"/>
          <p:nvPr/>
        </p:nvSpPr>
        <p:spPr>
          <a:xfrm>
            <a:off x="5367713" y="6091624"/>
            <a:ext cx="2220673" cy="523220"/>
          </a:xfrm>
          <a:prstGeom prst="rect">
            <a:avLst/>
          </a:prstGeom>
          <a:noFill/>
        </p:spPr>
        <p:txBody>
          <a:bodyPr wrap="none" rtlCol="0">
            <a:spAutoFit/>
          </a:bodyPr>
          <a:lstStyle/>
          <a:p>
            <a:pPr algn="ctr"/>
            <a:r>
              <a:rPr lang="fr-FR" sz="1400" dirty="0"/>
              <a:t>Etudes pharmacologiques</a:t>
            </a:r>
          </a:p>
          <a:p>
            <a:pPr algn="ctr"/>
            <a:r>
              <a:rPr lang="fr-FR" sz="1400" dirty="0"/>
              <a:t>(ici rôle des récepteurs CB1)</a:t>
            </a:r>
          </a:p>
        </p:txBody>
      </p:sp>
      <p:pic>
        <p:nvPicPr>
          <p:cNvPr id="4" name="Image 3"/>
          <p:cNvPicPr>
            <a:picLocks noChangeAspect="1"/>
          </p:cNvPicPr>
          <p:nvPr/>
        </p:nvPicPr>
        <p:blipFill rotWithShape="1">
          <a:blip r:embed="rId4"/>
          <a:srcRect l="11334" t="31617" r="28970" b="46337"/>
          <a:stretch/>
        </p:blipFill>
        <p:spPr>
          <a:xfrm>
            <a:off x="1898786" y="1153319"/>
            <a:ext cx="5482331" cy="1138844"/>
          </a:xfrm>
          <a:prstGeom prst="rect">
            <a:avLst/>
          </a:prstGeom>
        </p:spPr>
      </p:pic>
    </p:spTree>
    <p:extLst>
      <p:ext uri="{BB962C8B-B14F-4D97-AF65-F5344CB8AC3E}">
        <p14:creationId xmlns:p14="http://schemas.microsoft.com/office/powerpoint/2010/main" val="3316875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302AF71-1A64-46BF-BA45-A9E38492ECAA}"/>
              </a:ext>
            </a:extLst>
          </p:cNvPr>
          <p:cNvPicPr>
            <a:picLocks noChangeAspect="1"/>
          </p:cNvPicPr>
          <p:nvPr/>
        </p:nvPicPr>
        <p:blipFill rotWithShape="1">
          <a:blip r:embed="rId2"/>
          <a:srcRect l="17778" t="20700" r="67500" b="15761"/>
          <a:stretch/>
        </p:blipFill>
        <p:spPr>
          <a:xfrm>
            <a:off x="1811867" y="925042"/>
            <a:ext cx="4781922" cy="5804469"/>
          </a:xfrm>
          <a:prstGeom prst="rect">
            <a:avLst/>
          </a:prstGeom>
        </p:spPr>
      </p:pic>
      <p:sp>
        <p:nvSpPr>
          <p:cNvPr id="5" name="ZoneTexte 4">
            <a:extLst>
              <a:ext uri="{FF2B5EF4-FFF2-40B4-BE49-F238E27FC236}">
                <a16:creationId xmlns:a16="http://schemas.microsoft.com/office/drawing/2014/main" id="{155C7E85-FA4C-4BAB-8A60-BEC7803A6FE7}"/>
              </a:ext>
            </a:extLst>
          </p:cNvPr>
          <p:cNvSpPr txBox="1"/>
          <p:nvPr/>
        </p:nvSpPr>
        <p:spPr>
          <a:xfrm>
            <a:off x="685800" y="524933"/>
            <a:ext cx="5744073" cy="400110"/>
          </a:xfrm>
          <a:prstGeom prst="rect">
            <a:avLst/>
          </a:prstGeom>
          <a:noFill/>
        </p:spPr>
        <p:txBody>
          <a:bodyPr wrap="none" rtlCol="0">
            <a:spAutoFit/>
          </a:bodyPr>
          <a:lstStyle/>
          <a:p>
            <a:r>
              <a:rPr lang="fr-FR" sz="2000" b="1" dirty="0"/>
              <a:t>Rôle des différents types de libération de dopamine</a:t>
            </a:r>
          </a:p>
        </p:txBody>
      </p:sp>
      <p:sp>
        <p:nvSpPr>
          <p:cNvPr id="6" name="Rectangle 5">
            <a:extLst>
              <a:ext uri="{FF2B5EF4-FFF2-40B4-BE49-F238E27FC236}">
                <a16:creationId xmlns:a16="http://schemas.microsoft.com/office/drawing/2014/main" id="{18448CE7-30D6-498C-8EBF-9B7876A9EFF6}"/>
              </a:ext>
            </a:extLst>
          </p:cNvPr>
          <p:cNvSpPr/>
          <p:nvPr/>
        </p:nvSpPr>
        <p:spPr>
          <a:xfrm>
            <a:off x="7061200" y="6421735"/>
            <a:ext cx="2082800" cy="307777"/>
          </a:xfrm>
          <a:prstGeom prst="rect">
            <a:avLst/>
          </a:prstGeom>
        </p:spPr>
        <p:txBody>
          <a:bodyPr wrap="square">
            <a:spAutoFit/>
          </a:bodyPr>
          <a:lstStyle/>
          <a:p>
            <a:r>
              <a:rPr lang="fr-FR" sz="1400" b="1" dirty="0" err="1"/>
              <a:t>Budygin</a:t>
            </a:r>
            <a:r>
              <a:rPr lang="fr-FR" sz="1400" b="1" dirty="0"/>
              <a:t> et al., 2020 </a:t>
            </a:r>
          </a:p>
        </p:txBody>
      </p:sp>
    </p:spTree>
    <p:extLst>
      <p:ext uri="{BB962C8B-B14F-4D97-AF65-F5344CB8AC3E}">
        <p14:creationId xmlns:p14="http://schemas.microsoft.com/office/powerpoint/2010/main" val="9444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09625" y="600075"/>
            <a:ext cx="1446102" cy="400110"/>
          </a:xfrm>
          <a:prstGeom prst="rect">
            <a:avLst/>
          </a:prstGeom>
          <a:noFill/>
        </p:spPr>
        <p:txBody>
          <a:bodyPr wrap="none" rtlCol="0">
            <a:spAutoFit/>
          </a:bodyPr>
          <a:lstStyle/>
          <a:p>
            <a:r>
              <a:rPr lang="fr-FR" sz="2000" b="1" dirty="0" err="1"/>
              <a:t>Voltamétrie</a:t>
            </a:r>
            <a:endParaRPr lang="fr-FR" sz="2000" b="1" dirty="0"/>
          </a:p>
        </p:txBody>
      </p:sp>
      <p:sp>
        <p:nvSpPr>
          <p:cNvPr id="5" name="ZoneTexte 4"/>
          <p:cNvSpPr txBox="1"/>
          <p:nvPr/>
        </p:nvSpPr>
        <p:spPr>
          <a:xfrm>
            <a:off x="922639" y="1688757"/>
            <a:ext cx="7405816" cy="3139321"/>
          </a:xfrm>
          <a:prstGeom prst="rect">
            <a:avLst/>
          </a:prstGeom>
          <a:noFill/>
        </p:spPr>
        <p:txBody>
          <a:bodyPr wrap="square" rtlCol="0">
            <a:spAutoFit/>
          </a:bodyPr>
          <a:lstStyle/>
          <a:p>
            <a:r>
              <a:rPr lang="fr-FR" b="1" u="sng" dirty="0"/>
              <a:t>Limites</a:t>
            </a:r>
          </a:p>
          <a:p>
            <a:endParaRPr lang="fr-FR" dirty="0"/>
          </a:p>
          <a:p>
            <a:r>
              <a:rPr lang="fr-FR" dirty="0"/>
              <a:t>Sélectivité des molécules </a:t>
            </a:r>
            <a:r>
              <a:rPr lang="fr-FR" dirty="0">
                <a:sym typeface="Wingdings" panose="05000000000000000000" pitchFamily="2" charset="2"/>
              </a:rPr>
              <a:t> que celles qui sont oxydables</a:t>
            </a:r>
          </a:p>
          <a:p>
            <a:r>
              <a:rPr lang="fr-FR" dirty="0">
                <a:sym typeface="Wingdings" panose="05000000000000000000" pitchFamily="2" charset="2"/>
              </a:rPr>
              <a:t>	Solutions : </a:t>
            </a:r>
            <a:r>
              <a:rPr lang="fr-FR" dirty="0" err="1">
                <a:sym typeface="Wingdings" panose="05000000000000000000" pitchFamily="2" charset="2"/>
              </a:rPr>
              <a:t>Biosensors</a:t>
            </a:r>
            <a:endParaRPr lang="fr-FR" dirty="0">
              <a:sym typeface="Wingdings" panose="05000000000000000000" pitchFamily="2" charset="2"/>
            </a:endParaRPr>
          </a:p>
          <a:p>
            <a:endParaRPr lang="fr-FR" dirty="0">
              <a:sym typeface="Wingdings" panose="05000000000000000000" pitchFamily="2" charset="2"/>
            </a:endParaRPr>
          </a:p>
          <a:p>
            <a:r>
              <a:rPr lang="fr-FR" dirty="0">
                <a:sym typeface="Wingdings" panose="05000000000000000000" pitchFamily="2" charset="2"/>
              </a:rPr>
              <a:t>Difficile à mettre en place en raison des bruits électriques</a:t>
            </a:r>
          </a:p>
          <a:p>
            <a:endParaRPr lang="fr-FR" dirty="0">
              <a:sym typeface="Wingdings" panose="05000000000000000000" pitchFamily="2" charset="2"/>
            </a:endParaRPr>
          </a:p>
          <a:p>
            <a:r>
              <a:rPr lang="fr-FR" dirty="0">
                <a:sym typeface="Wingdings" panose="05000000000000000000" pitchFamily="2" charset="2"/>
              </a:rPr>
              <a:t>Plus on va dans le modèle intégré plus cela devient compliqué</a:t>
            </a:r>
          </a:p>
          <a:p>
            <a:endParaRPr lang="fr-FR" dirty="0">
              <a:sym typeface="Wingdings" panose="05000000000000000000" pitchFamily="2" charset="2"/>
            </a:endParaRPr>
          </a:p>
          <a:p>
            <a:r>
              <a:rPr lang="fr-FR" dirty="0">
                <a:sym typeface="Wingdings" panose="05000000000000000000" pitchFamily="2" charset="2"/>
              </a:rPr>
              <a:t> On augmente le bruit et on cherche à observer des évènements de plus faible amplitude</a:t>
            </a:r>
            <a:endParaRPr lang="fr-FR" dirty="0"/>
          </a:p>
        </p:txBody>
      </p:sp>
    </p:spTree>
    <p:extLst>
      <p:ext uri="{BB962C8B-B14F-4D97-AF65-F5344CB8AC3E}">
        <p14:creationId xmlns:p14="http://schemas.microsoft.com/office/powerpoint/2010/main" val="2287271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857250" y="838200"/>
            <a:ext cx="2132571" cy="400110"/>
          </a:xfrm>
          <a:prstGeom prst="rect">
            <a:avLst/>
          </a:prstGeom>
          <a:noFill/>
        </p:spPr>
        <p:txBody>
          <a:bodyPr wrap="none" rtlCol="0">
            <a:spAutoFit/>
          </a:bodyPr>
          <a:lstStyle/>
          <a:p>
            <a:r>
              <a:rPr lang="fr-FR" sz="2000" b="1" dirty="0"/>
              <a:t>Electrophysiologie</a:t>
            </a:r>
          </a:p>
        </p:txBody>
      </p:sp>
      <p:sp>
        <p:nvSpPr>
          <p:cNvPr id="6" name="ZoneTexte 5"/>
          <p:cNvSpPr txBox="1"/>
          <p:nvPr/>
        </p:nvSpPr>
        <p:spPr>
          <a:xfrm>
            <a:off x="1114426" y="1790700"/>
            <a:ext cx="7429500" cy="1477328"/>
          </a:xfrm>
          <a:prstGeom prst="rect">
            <a:avLst/>
          </a:prstGeom>
          <a:noFill/>
        </p:spPr>
        <p:txBody>
          <a:bodyPr wrap="square" rtlCol="0">
            <a:spAutoFit/>
          </a:bodyPr>
          <a:lstStyle/>
          <a:p>
            <a:r>
              <a:rPr lang="fr-FR" dirty="0"/>
              <a:t>Mesure des courants d’une ou plusieurs cellules après stimulation ou induits par le comportement de l’animal</a:t>
            </a:r>
          </a:p>
          <a:p>
            <a:endParaRPr lang="fr-FR" dirty="0"/>
          </a:p>
          <a:p>
            <a:endParaRPr lang="fr-FR" dirty="0"/>
          </a:p>
          <a:p>
            <a:r>
              <a:rPr lang="fr-FR" dirty="0"/>
              <a:t>Exemple d’électrodes multiples</a:t>
            </a:r>
          </a:p>
        </p:txBody>
      </p:sp>
    </p:spTree>
    <p:extLst>
      <p:ext uri="{BB962C8B-B14F-4D97-AF65-F5344CB8AC3E}">
        <p14:creationId xmlns:p14="http://schemas.microsoft.com/office/powerpoint/2010/main" val="628980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2981" y="1741788"/>
            <a:ext cx="7010255" cy="4742862"/>
          </a:xfrm>
          <a:prstGeom prst="rect">
            <a:avLst/>
          </a:prstGeom>
        </p:spPr>
      </p:pic>
      <p:sp>
        <p:nvSpPr>
          <p:cNvPr id="3" name="ZoneTexte 2"/>
          <p:cNvSpPr txBox="1"/>
          <p:nvPr/>
        </p:nvSpPr>
        <p:spPr>
          <a:xfrm>
            <a:off x="857250" y="838200"/>
            <a:ext cx="2132571" cy="400110"/>
          </a:xfrm>
          <a:prstGeom prst="rect">
            <a:avLst/>
          </a:prstGeom>
          <a:noFill/>
        </p:spPr>
        <p:txBody>
          <a:bodyPr wrap="none" rtlCol="0">
            <a:spAutoFit/>
          </a:bodyPr>
          <a:lstStyle/>
          <a:p>
            <a:r>
              <a:rPr lang="fr-FR" sz="2000" b="1" dirty="0"/>
              <a:t>Electrophysiologie</a:t>
            </a:r>
          </a:p>
        </p:txBody>
      </p:sp>
    </p:spTree>
    <p:extLst>
      <p:ext uri="{BB962C8B-B14F-4D97-AF65-F5344CB8AC3E}">
        <p14:creationId xmlns:p14="http://schemas.microsoft.com/office/powerpoint/2010/main" val="39322520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8349" y="1038255"/>
            <a:ext cx="3450307" cy="5102395"/>
          </a:xfrm>
          <a:prstGeom prst="rect">
            <a:avLst/>
          </a:prstGeom>
        </p:spPr>
      </p:pic>
      <p:sp>
        <p:nvSpPr>
          <p:cNvPr id="3" name="ZoneTexte 2"/>
          <p:cNvSpPr txBox="1"/>
          <p:nvPr/>
        </p:nvSpPr>
        <p:spPr>
          <a:xfrm>
            <a:off x="857250" y="838200"/>
            <a:ext cx="2132571" cy="400110"/>
          </a:xfrm>
          <a:prstGeom prst="rect">
            <a:avLst/>
          </a:prstGeom>
          <a:noFill/>
        </p:spPr>
        <p:txBody>
          <a:bodyPr wrap="none" rtlCol="0">
            <a:spAutoFit/>
          </a:bodyPr>
          <a:lstStyle/>
          <a:p>
            <a:r>
              <a:rPr lang="fr-FR" sz="2000" b="1" dirty="0"/>
              <a:t>Electrophysiologie</a:t>
            </a:r>
          </a:p>
        </p:txBody>
      </p:sp>
    </p:spTree>
    <p:extLst>
      <p:ext uri="{BB962C8B-B14F-4D97-AF65-F5344CB8AC3E}">
        <p14:creationId xmlns:p14="http://schemas.microsoft.com/office/powerpoint/2010/main" val="39135847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13866" y="1563416"/>
            <a:ext cx="5404016" cy="4351338"/>
          </a:xfrm>
        </p:spPr>
      </p:pic>
      <p:sp>
        <p:nvSpPr>
          <p:cNvPr id="3" name="ZoneTexte 2"/>
          <p:cNvSpPr txBox="1"/>
          <p:nvPr/>
        </p:nvSpPr>
        <p:spPr>
          <a:xfrm>
            <a:off x="857250" y="838200"/>
            <a:ext cx="2132571" cy="400110"/>
          </a:xfrm>
          <a:prstGeom prst="rect">
            <a:avLst/>
          </a:prstGeom>
          <a:noFill/>
        </p:spPr>
        <p:txBody>
          <a:bodyPr wrap="none" rtlCol="0">
            <a:spAutoFit/>
          </a:bodyPr>
          <a:lstStyle/>
          <a:p>
            <a:r>
              <a:rPr lang="fr-FR" sz="2000" b="1" dirty="0"/>
              <a:t>Electrophysiologie</a:t>
            </a:r>
          </a:p>
        </p:txBody>
      </p:sp>
    </p:spTree>
    <p:extLst>
      <p:ext uri="{BB962C8B-B14F-4D97-AF65-F5344CB8AC3E}">
        <p14:creationId xmlns:p14="http://schemas.microsoft.com/office/powerpoint/2010/main" val="1040433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996780" y="510061"/>
            <a:ext cx="5018618" cy="400110"/>
          </a:xfrm>
          <a:prstGeom prst="rect">
            <a:avLst/>
          </a:prstGeom>
          <a:noFill/>
        </p:spPr>
        <p:txBody>
          <a:bodyPr wrap="none" rtlCol="0">
            <a:spAutoFit/>
          </a:bodyPr>
          <a:lstStyle/>
          <a:p>
            <a:r>
              <a:rPr lang="fr-FR" sz="2000" b="1" dirty="0"/>
              <a:t>Définitions liées à l’anesthésie et à l’analgésie</a:t>
            </a:r>
          </a:p>
        </p:txBody>
      </p:sp>
      <p:sp>
        <p:nvSpPr>
          <p:cNvPr id="5" name="ZoneTexte 4"/>
          <p:cNvSpPr txBox="1"/>
          <p:nvPr/>
        </p:nvSpPr>
        <p:spPr>
          <a:xfrm>
            <a:off x="996780" y="1458097"/>
            <a:ext cx="7661566" cy="4247317"/>
          </a:xfrm>
          <a:prstGeom prst="rect">
            <a:avLst/>
          </a:prstGeom>
          <a:noFill/>
        </p:spPr>
        <p:txBody>
          <a:bodyPr wrap="square" rtlCol="0">
            <a:spAutoFit/>
          </a:bodyPr>
          <a:lstStyle/>
          <a:p>
            <a:r>
              <a:rPr lang="fr-FR" b="1" i="1" dirty="0">
                <a:solidFill>
                  <a:srgbClr val="FF0000"/>
                </a:solidFill>
              </a:rPr>
              <a:t>Sommeil </a:t>
            </a:r>
            <a:r>
              <a:rPr lang="fr-FR" dirty="0"/>
              <a:t>: Baisse de l'état de conscience qui sépare deux périodes d'éveil. Il est caractérisé par une perte de la vigilance, une diminution du tonus musculaire et une conservation partielle de la perception sensitive</a:t>
            </a:r>
          </a:p>
          <a:p>
            <a:endParaRPr lang="fr-FR" dirty="0"/>
          </a:p>
          <a:p>
            <a:r>
              <a:rPr lang="fr-FR" b="1" i="1" dirty="0">
                <a:solidFill>
                  <a:srgbClr val="FF0000"/>
                </a:solidFill>
              </a:rPr>
              <a:t>Anesthésie</a:t>
            </a:r>
            <a:r>
              <a:rPr lang="fr-FR" dirty="0"/>
              <a:t> : Suspension momentanée de la sensibilité dans une partie ou dans l'ensemble du corps, provoquée en vue d'une intervention chirurgicale</a:t>
            </a:r>
          </a:p>
          <a:p>
            <a:endParaRPr lang="fr-FR" dirty="0"/>
          </a:p>
          <a:p>
            <a:r>
              <a:rPr lang="fr-FR" b="1" i="1" dirty="0">
                <a:solidFill>
                  <a:srgbClr val="FF0000"/>
                </a:solidFill>
              </a:rPr>
              <a:t>Douleur</a:t>
            </a:r>
            <a:r>
              <a:rPr lang="fr-FR" dirty="0"/>
              <a:t> : la douleur est une expérience sensorielle et émotionnelle désagréable, associée à une lésion tissulaire réelle ou potentielle, ou décrite dans ces termes (</a:t>
            </a:r>
            <a:r>
              <a:rPr lang="fr-FR" i="1" dirty="0"/>
              <a:t>Association internationale pour l’étude de la douleur</a:t>
            </a:r>
            <a:r>
              <a:rPr lang="fr-FR" dirty="0"/>
              <a:t>)</a:t>
            </a:r>
          </a:p>
          <a:p>
            <a:endParaRPr lang="fr-FR" dirty="0"/>
          </a:p>
          <a:p>
            <a:r>
              <a:rPr lang="fr-FR" b="1" i="1" dirty="0">
                <a:solidFill>
                  <a:srgbClr val="FF0000"/>
                </a:solidFill>
              </a:rPr>
              <a:t>Analgésie</a:t>
            </a:r>
            <a:r>
              <a:rPr lang="fr-FR" dirty="0"/>
              <a:t> : diminution ou suppression de la sensibilité à la douleur dans un but thérapeutique: interrompre la transmission du signal neuronal de la douleur vers le cerveau.</a:t>
            </a:r>
          </a:p>
          <a:p>
            <a:endParaRPr lang="fr-FR" dirty="0"/>
          </a:p>
        </p:txBody>
      </p:sp>
    </p:spTree>
    <p:extLst>
      <p:ext uri="{BB962C8B-B14F-4D97-AF65-F5344CB8AC3E}">
        <p14:creationId xmlns:p14="http://schemas.microsoft.com/office/powerpoint/2010/main" val="38160918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9DE2782-A7A4-42DA-9BDB-A3A5210CC17D}"/>
              </a:ext>
            </a:extLst>
          </p:cNvPr>
          <p:cNvPicPr>
            <a:picLocks noChangeAspect="1"/>
          </p:cNvPicPr>
          <p:nvPr/>
        </p:nvPicPr>
        <p:blipFill rotWithShape="1">
          <a:blip r:embed="rId2"/>
          <a:srcRect l="21481" t="19053" r="62222" b="6543"/>
          <a:stretch/>
        </p:blipFill>
        <p:spPr>
          <a:xfrm>
            <a:off x="5096933" y="1566333"/>
            <a:ext cx="3699934" cy="4751054"/>
          </a:xfrm>
          <a:prstGeom prst="rect">
            <a:avLst/>
          </a:prstGeom>
        </p:spPr>
      </p:pic>
      <p:sp>
        <p:nvSpPr>
          <p:cNvPr id="5" name="Rectangle 4">
            <a:extLst>
              <a:ext uri="{FF2B5EF4-FFF2-40B4-BE49-F238E27FC236}">
                <a16:creationId xmlns:a16="http://schemas.microsoft.com/office/drawing/2014/main" id="{81F9BF36-C793-41B2-8FFD-94F8542179C6}"/>
              </a:ext>
            </a:extLst>
          </p:cNvPr>
          <p:cNvSpPr/>
          <p:nvPr/>
        </p:nvSpPr>
        <p:spPr>
          <a:xfrm>
            <a:off x="724536" y="366014"/>
            <a:ext cx="3847464" cy="400110"/>
          </a:xfrm>
          <a:prstGeom prst="rect">
            <a:avLst/>
          </a:prstGeom>
        </p:spPr>
        <p:txBody>
          <a:bodyPr wrap="none">
            <a:spAutoFit/>
          </a:bodyPr>
          <a:lstStyle/>
          <a:p>
            <a:r>
              <a:rPr lang="fr-FR" sz="2000" b="1" dirty="0"/>
              <a:t>Dopamine </a:t>
            </a:r>
            <a:r>
              <a:rPr lang="fr-FR" sz="2000" b="1" dirty="0" err="1"/>
              <a:t>reward</a:t>
            </a:r>
            <a:r>
              <a:rPr lang="fr-FR" sz="2000" b="1" dirty="0"/>
              <a:t> </a:t>
            </a:r>
            <a:r>
              <a:rPr lang="fr-FR" sz="2000" b="1" dirty="0" err="1"/>
              <a:t>prediction</a:t>
            </a:r>
            <a:r>
              <a:rPr lang="fr-FR" sz="2000" b="1" dirty="0"/>
              <a:t> </a:t>
            </a:r>
            <a:r>
              <a:rPr lang="fr-FR" sz="2000" b="1" dirty="0" err="1"/>
              <a:t>error</a:t>
            </a:r>
            <a:endParaRPr lang="fr-FR" sz="2000" b="1" dirty="0"/>
          </a:p>
        </p:txBody>
      </p:sp>
      <p:sp>
        <p:nvSpPr>
          <p:cNvPr id="7" name="ZoneTexte 6">
            <a:extLst>
              <a:ext uri="{FF2B5EF4-FFF2-40B4-BE49-F238E27FC236}">
                <a16:creationId xmlns:a16="http://schemas.microsoft.com/office/drawing/2014/main" id="{69882723-F94A-4925-BAEC-039720BDB27D}"/>
              </a:ext>
            </a:extLst>
          </p:cNvPr>
          <p:cNvSpPr txBox="1"/>
          <p:nvPr/>
        </p:nvSpPr>
        <p:spPr>
          <a:xfrm>
            <a:off x="724536" y="1244600"/>
            <a:ext cx="3242733" cy="1200329"/>
          </a:xfrm>
          <a:prstGeom prst="rect">
            <a:avLst/>
          </a:prstGeom>
          <a:noFill/>
        </p:spPr>
        <p:txBody>
          <a:bodyPr wrap="square" rtlCol="0">
            <a:spAutoFit/>
          </a:bodyPr>
          <a:lstStyle/>
          <a:p>
            <a:r>
              <a:rPr lang="fr-FR" dirty="0"/>
              <a:t>Mécanisme de transfert de l’activité dopaminergique de la récompense vers le prédicteur de la récompense</a:t>
            </a:r>
          </a:p>
        </p:txBody>
      </p:sp>
      <p:sp>
        <p:nvSpPr>
          <p:cNvPr id="8" name="ZoneTexte 7">
            <a:extLst>
              <a:ext uri="{FF2B5EF4-FFF2-40B4-BE49-F238E27FC236}">
                <a16:creationId xmlns:a16="http://schemas.microsoft.com/office/drawing/2014/main" id="{678AAA7F-BA27-4781-A1F2-051CEBFECF2F}"/>
              </a:ext>
            </a:extLst>
          </p:cNvPr>
          <p:cNvSpPr txBox="1"/>
          <p:nvPr/>
        </p:nvSpPr>
        <p:spPr>
          <a:xfrm>
            <a:off x="7306733" y="6456740"/>
            <a:ext cx="1357295" cy="307777"/>
          </a:xfrm>
          <a:prstGeom prst="rect">
            <a:avLst/>
          </a:prstGeom>
          <a:noFill/>
        </p:spPr>
        <p:txBody>
          <a:bodyPr wrap="none" rtlCol="0">
            <a:spAutoFit/>
          </a:bodyPr>
          <a:lstStyle/>
          <a:p>
            <a:r>
              <a:rPr lang="fr-FR" sz="1400" b="1" dirty="0"/>
              <a:t>Schultz W, 2016</a:t>
            </a:r>
          </a:p>
        </p:txBody>
      </p:sp>
    </p:spTree>
    <p:extLst>
      <p:ext uri="{BB962C8B-B14F-4D97-AF65-F5344CB8AC3E}">
        <p14:creationId xmlns:p14="http://schemas.microsoft.com/office/powerpoint/2010/main" val="4814341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EE83380-37AB-4DA3-A4CF-EEC073794529}"/>
              </a:ext>
            </a:extLst>
          </p:cNvPr>
          <p:cNvPicPr>
            <a:picLocks noChangeAspect="1"/>
          </p:cNvPicPr>
          <p:nvPr/>
        </p:nvPicPr>
        <p:blipFill rotWithShape="1">
          <a:blip r:embed="rId2"/>
          <a:srcRect l="21574" t="44403" r="62778" b="17407"/>
          <a:stretch/>
        </p:blipFill>
        <p:spPr>
          <a:xfrm>
            <a:off x="4385950" y="1503556"/>
            <a:ext cx="4156917" cy="2853267"/>
          </a:xfrm>
          <a:prstGeom prst="rect">
            <a:avLst/>
          </a:prstGeom>
        </p:spPr>
      </p:pic>
      <p:sp>
        <p:nvSpPr>
          <p:cNvPr id="6" name="Rectangle 5">
            <a:extLst>
              <a:ext uri="{FF2B5EF4-FFF2-40B4-BE49-F238E27FC236}">
                <a16:creationId xmlns:a16="http://schemas.microsoft.com/office/drawing/2014/main" id="{AA860C0C-7DE4-4C0D-B32F-C69154456093}"/>
              </a:ext>
            </a:extLst>
          </p:cNvPr>
          <p:cNvSpPr/>
          <p:nvPr/>
        </p:nvSpPr>
        <p:spPr>
          <a:xfrm>
            <a:off x="724536" y="366014"/>
            <a:ext cx="3847464" cy="400110"/>
          </a:xfrm>
          <a:prstGeom prst="rect">
            <a:avLst/>
          </a:prstGeom>
        </p:spPr>
        <p:txBody>
          <a:bodyPr wrap="none">
            <a:spAutoFit/>
          </a:bodyPr>
          <a:lstStyle/>
          <a:p>
            <a:r>
              <a:rPr lang="fr-FR" sz="2000" b="1" dirty="0"/>
              <a:t>Dopamine </a:t>
            </a:r>
            <a:r>
              <a:rPr lang="fr-FR" sz="2000" b="1" dirty="0" err="1"/>
              <a:t>reward</a:t>
            </a:r>
            <a:r>
              <a:rPr lang="fr-FR" sz="2000" b="1" dirty="0"/>
              <a:t> </a:t>
            </a:r>
            <a:r>
              <a:rPr lang="fr-FR" sz="2000" b="1" dirty="0" err="1"/>
              <a:t>prediction</a:t>
            </a:r>
            <a:r>
              <a:rPr lang="fr-FR" sz="2000" b="1" dirty="0"/>
              <a:t> </a:t>
            </a:r>
            <a:r>
              <a:rPr lang="fr-FR" sz="2000" b="1" dirty="0" err="1"/>
              <a:t>error</a:t>
            </a:r>
            <a:endParaRPr lang="fr-FR" sz="2000" b="1" dirty="0"/>
          </a:p>
        </p:txBody>
      </p:sp>
      <p:sp>
        <p:nvSpPr>
          <p:cNvPr id="7" name="ZoneTexte 6">
            <a:extLst>
              <a:ext uri="{FF2B5EF4-FFF2-40B4-BE49-F238E27FC236}">
                <a16:creationId xmlns:a16="http://schemas.microsoft.com/office/drawing/2014/main" id="{1F7DEDB4-6213-4E28-8BBC-721DD814D7EF}"/>
              </a:ext>
            </a:extLst>
          </p:cNvPr>
          <p:cNvSpPr txBox="1"/>
          <p:nvPr/>
        </p:nvSpPr>
        <p:spPr>
          <a:xfrm>
            <a:off x="601133" y="1864111"/>
            <a:ext cx="3289380" cy="1477328"/>
          </a:xfrm>
          <a:prstGeom prst="rect">
            <a:avLst/>
          </a:prstGeom>
          <a:noFill/>
        </p:spPr>
        <p:txBody>
          <a:bodyPr wrap="square" rtlCol="0">
            <a:spAutoFit/>
          </a:bodyPr>
          <a:lstStyle/>
          <a:p>
            <a:r>
              <a:rPr lang="fr-FR" dirty="0"/>
              <a:t>En cas de prédiction d’une récompense mais que celle-ci n’est pas présentée, il y a une baisse totale de l’activité des neurones dopaminergiques</a:t>
            </a:r>
          </a:p>
        </p:txBody>
      </p:sp>
      <p:sp>
        <p:nvSpPr>
          <p:cNvPr id="8" name="ZoneTexte 7">
            <a:extLst>
              <a:ext uri="{FF2B5EF4-FFF2-40B4-BE49-F238E27FC236}">
                <a16:creationId xmlns:a16="http://schemas.microsoft.com/office/drawing/2014/main" id="{5D1571BD-1644-4B4D-829A-4EF7E4ECE982}"/>
              </a:ext>
            </a:extLst>
          </p:cNvPr>
          <p:cNvSpPr txBox="1"/>
          <p:nvPr/>
        </p:nvSpPr>
        <p:spPr>
          <a:xfrm>
            <a:off x="7306733" y="6456740"/>
            <a:ext cx="1357295" cy="307777"/>
          </a:xfrm>
          <a:prstGeom prst="rect">
            <a:avLst/>
          </a:prstGeom>
          <a:noFill/>
        </p:spPr>
        <p:txBody>
          <a:bodyPr wrap="none" rtlCol="0">
            <a:spAutoFit/>
          </a:bodyPr>
          <a:lstStyle/>
          <a:p>
            <a:r>
              <a:rPr lang="fr-FR" sz="1400" b="1" dirty="0"/>
              <a:t>Schultz W, 2016</a:t>
            </a:r>
          </a:p>
        </p:txBody>
      </p:sp>
    </p:spTree>
    <p:extLst>
      <p:ext uri="{BB962C8B-B14F-4D97-AF65-F5344CB8AC3E}">
        <p14:creationId xmlns:p14="http://schemas.microsoft.com/office/powerpoint/2010/main" val="4408275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9C62B18-78E5-494A-8D7B-3F1749D64EC5}"/>
              </a:ext>
            </a:extLst>
          </p:cNvPr>
          <p:cNvPicPr>
            <a:picLocks noChangeAspect="1"/>
          </p:cNvPicPr>
          <p:nvPr/>
        </p:nvPicPr>
        <p:blipFill rotWithShape="1">
          <a:blip r:embed="rId2"/>
          <a:srcRect l="5834" t="32222" r="73611" b="31564"/>
          <a:stretch/>
        </p:blipFill>
        <p:spPr>
          <a:xfrm>
            <a:off x="1134533" y="2252133"/>
            <a:ext cx="7210833" cy="3572934"/>
          </a:xfrm>
          <a:prstGeom prst="rect">
            <a:avLst/>
          </a:prstGeom>
        </p:spPr>
      </p:pic>
      <p:sp>
        <p:nvSpPr>
          <p:cNvPr id="5" name="ZoneTexte 4">
            <a:extLst>
              <a:ext uri="{FF2B5EF4-FFF2-40B4-BE49-F238E27FC236}">
                <a16:creationId xmlns:a16="http://schemas.microsoft.com/office/drawing/2014/main" id="{F8DD45D0-8737-4C28-850B-8A77E6A45E30}"/>
              </a:ext>
            </a:extLst>
          </p:cNvPr>
          <p:cNvSpPr txBox="1"/>
          <p:nvPr/>
        </p:nvSpPr>
        <p:spPr>
          <a:xfrm>
            <a:off x="529661" y="1397000"/>
            <a:ext cx="8420575" cy="369332"/>
          </a:xfrm>
          <a:prstGeom prst="rect">
            <a:avLst/>
          </a:prstGeom>
          <a:noFill/>
        </p:spPr>
        <p:txBody>
          <a:bodyPr wrap="none" rtlCol="0">
            <a:spAutoFit/>
          </a:bodyPr>
          <a:lstStyle/>
          <a:p>
            <a:r>
              <a:rPr lang="fr-FR" dirty="0"/>
              <a:t>Il peut y avoir un transfert de cette information à plusieurs indices contextuels prédictifs</a:t>
            </a:r>
          </a:p>
        </p:txBody>
      </p:sp>
      <p:sp>
        <p:nvSpPr>
          <p:cNvPr id="6" name="Rectangle 5">
            <a:extLst>
              <a:ext uri="{FF2B5EF4-FFF2-40B4-BE49-F238E27FC236}">
                <a16:creationId xmlns:a16="http://schemas.microsoft.com/office/drawing/2014/main" id="{DE802203-0782-43E9-903E-1E814FB93FEA}"/>
              </a:ext>
            </a:extLst>
          </p:cNvPr>
          <p:cNvSpPr/>
          <p:nvPr/>
        </p:nvSpPr>
        <p:spPr>
          <a:xfrm>
            <a:off x="724536" y="366014"/>
            <a:ext cx="3847464" cy="400110"/>
          </a:xfrm>
          <a:prstGeom prst="rect">
            <a:avLst/>
          </a:prstGeom>
        </p:spPr>
        <p:txBody>
          <a:bodyPr wrap="none">
            <a:spAutoFit/>
          </a:bodyPr>
          <a:lstStyle/>
          <a:p>
            <a:r>
              <a:rPr lang="fr-FR" sz="2000" b="1" dirty="0"/>
              <a:t>Dopamine </a:t>
            </a:r>
            <a:r>
              <a:rPr lang="fr-FR" sz="2000" b="1" dirty="0" err="1"/>
              <a:t>reward</a:t>
            </a:r>
            <a:r>
              <a:rPr lang="fr-FR" sz="2000" b="1" dirty="0"/>
              <a:t> </a:t>
            </a:r>
            <a:r>
              <a:rPr lang="fr-FR" sz="2000" b="1" dirty="0" err="1"/>
              <a:t>prediction</a:t>
            </a:r>
            <a:r>
              <a:rPr lang="fr-FR" sz="2000" b="1" dirty="0"/>
              <a:t> </a:t>
            </a:r>
            <a:r>
              <a:rPr lang="fr-FR" sz="2000" b="1" dirty="0" err="1"/>
              <a:t>error</a:t>
            </a:r>
            <a:endParaRPr lang="fr-FR" sz="2000" b="1" dirty="0"/>
          </a:p>
        </p:txBody>
      </p:sp>
      <p:sp>
        <p:nvSpPr>
          <p:cNvPr id="7" name="ZoneTexte 6">
            <a:extLst>
              <a:ext uri="{FF2B5EF4-FFF2-40B4-BE49-F238E27FC236}">
                <a16:creationId xmlns:a16="http://schemas.microsoft.com/office/drawing/2014/main" id="{74083AD6-AF6D-4298-9A63-87565B228688}"/>
              </a:ext>
            </a:extLst>
          </p:cNvPr>
          <p:cNvSpPr txBox="1"/>
          <p:nvPr/>
        </p:nvSpPr>
        <p:spPr>
          <a:xfrm>
            <a:off x="7306733" y="6456740"/>
            <a:ext cx="1357295" cy="307777"/>
          </a:xfrm>
          <a:prstGeom prst="rect">
            <a:avLst/>
          </a:prstGeom>
          <a:noFill/>
        </p:spPr>
        <p:txBody>
          <a:bodyPr wrap="none" rtlCol="0">
            <a:spAutoFit/>
          </a:bodyPr>
          <a:lstStyle/>
          <a:p>
            <a:r>
              <a:rPr lang="fr-FR" sz="1400" b="1" dirty="0"/>
              <a:t>Schultz W, 2016</a:t>
            </a:r>
          </a:p>
        </p:txBody>
      </p:sp>
    </p:spTree>
    <p:extLst>
      <p:ext uri="{BB962C8B-B14F-4D97-AF65-F5344CB8AC3E}">
        <p14:creationId xmlns:p14="http://schemas.microsoft.com/office/powerpoint/2010/main" val="11483011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D01A4B7-C529-4522-8D24-07D1F918EFF9}"/>
              </a:ext>
            </a:extLst>
          </p:cNvPr>
          <p:cNvSpPr txBox="1"/>
          <p:nvPr/>
        </p:nvSpPr>
        <p:spPr>
          <a:xfrm>
            <a:off x="355599" y="406400"/>
            <a:ext cx="7166193" cy="400110"/>
          </a:xfrm>
          <a:prstGeom prst="rect">
            <a:avLst/>
          </a:prstGeom>
          <a:noFill/>
        </p:spPr>
        <p:txBody>
          <a:bodyPr wrap="none" rtlCol="0">
            <a:spAutoFit/>
          </a:bodyPr>
          <a:lstStyle/>
          <a:p>
            <a:r>
              <a:rPr lang="fr-FR" sz="2000" b="1" dirty="0"/>
              <a:t>Transfert de l’activité dopaminergique vers les indices contextuels</a:t>
            </a:r>
          </a:p>
        </p:txBody>
      </p:sp>
      <p:sp>
        <p:nvSpPr>
          <p:cNvPr id="5" name="ZoneTexte 4">
            <a:extLst>
              <a:ext uri="{FF2B5EF4-FFF2-40B4-BE49-F238E27FC236}">
                <a16:creationId xmlns:a16="http://schemas.microsoft.com/office/drawing/2014/main" id="{21388360-0E76-4A62-A042-2F9789265377}"/>
              </a:ext>
            </a:extLst>
          </p:cNvPr>
          <p:cNvSpPr txBox="1"/>
          <p:nvPr/>
        </p:nvSpPr>
        <p:spPr>
          <a:xfrm>
            <a:off x="1032934" y="1261534"/>
            <a:ext cx="4532266" cy="369332"/>
          </a:xfrm>
          <a:prstGeom prst="rect">
            <a:avLst/>
          </a:prstGeom>
          <a:noFill/>
        </p:spPr>
        <p:txBody>
          <a:bodyPr wrap="none" rtlCol="0">
            <a:spAutoFit/>
          </a:bodyPr>
          <a:lstStyle/>
          <a:p>
            <a:r>
              <a:rPr lang="fr-FR" dirty="0"/>
              <a:t>Mesure par voltamétrie cyclique rapide in vivo</a:t>
            </a:r>
          </a:p>
        </p:txBody>
      </p:sp>
      <p:pic>
        <p:nvPicPr>
          <p:cNvPr id="6" name="Image 5">
            <a:extLst>
              <a:ext uri="{FF2B5EF4-FFF2-40B4-BE49-F238E27FC236}">
                <a16:creationId xmlns:a16="http://schemas.microsoft.com/office/drawing/2014/main" id="{D78297B3-7677-43F9-95F7-29DBD7C9B7FD}"/>
              </a:ext>
            </a:extLst>
          </p:cNvPr>
          <p:cNvPicPr>
            <a:picLocks noChangeAspect="1"/>
          </p:cNvPicPr>
          <p:nvPr/>
        </p:nvPicPr>
        <p:blipFill rotWithShape="1">
          <a:blip r:embed="rId2"/>
          <a:srcRect l="26759" t="20041" r="62500" b="52634"/>
          <a:stretch/>
        </p:blipFill>
        <p:spPr>
          <a:xfrm>
            <a:off x="721650" y="1806490"/>
            <a:ext cx="4657853" cy="3332778"/>
          </a:xfrm>
          <a:prstGeom prst="rect">
            <a:avLst/>
          </a:prstGeom>
        </p:spPr>
      </p:pic>
      <p:pic>
        <p:nvPicPr>
          <p:cNvPr id="7" name="Image 6">
            <a:extLst>
              <a:ext uri="{FF2B5EF4-FFF2-40B4-BE49-F238E27FC236}">
                <a16:creationId xmlns:a16="http://schemas.microsoft.com/office/drawing/2014/main" id="{09252D34-B296-4F34-B2C7-72DEBD1C5C3A}"/>
              </a:ext>
            </a:extLst>
          </p:cNvPr>
          <p:cNvPicPr>
            <a:picLocks noChangeAspect="1"/>
          </p:cNvPicPr>
          <p:nvPr/>
        </p:nvPicPr>
        <p:blipFill rotWithShape="1">
          <a:blip r:embed="rId2"/>
          <a:srcRect l="19074" t="50000" r="74722" b="29588"/>
          <a:stretch/>
        </p:blipFill>
        <p:spPr>
          <a:xfrm>
            <a:off x="5850465" y="2126679"/>
            <a:ext cx="3035949" cy="2809388"/>
          </a:xfrm>
          <a:prstGeom prst="rect">
            <a:avLst/>
          </a:prstGeom>
        </p:spPr>
      </p:pic>
      <p:sp>
        <p:nvSpPr>
          <p:cNvPr id="8" name="ZoneTexte 7">
            <a:extLst>
              <a:ext uri="{FF2B5EF4-FFF2-40B4-BE49-F238E27FC236}">
                <a16:creationId xmlns:a16="http://schemas.microsoft.com/office/drawing/2014/main" id="{C767D767-22B3-4112-AE26-1BAB58E043B7}"/>
              </a:ext>
            </a:extLst>
          </p:cNvPr>
          <p:cNvSpPr txBox="1"/>
          <p:nvPr/>
        </p:nvSpPr>
        <p:spPr>
          <a:xfrm>
            <a:off x="7363240" y="6451600"/>
            <a:ext cx="1523174" cy="261610"/>
          </a:xfrm>
          <a:prstGeom prst="rect">
            <a:avLst/>
          </a:prstGeom>
          <a:noFill/>
        </p:spPr>
        <p:txBody>
          <a:bodyPr wrap="none" rtlCol="0">
            <a:spAutoFit/>
          </a:bodyPr>
          <a:lstStyle/>
          <a:p>
            <a:r>
              <a:rPr lang="fr-FR" sz="1100" b="1" dirty="0" err="1"/>
              <a:t>Covey</a:t>
            </a:r>
            <a:r>
              <a:rPr lang="fr-FR" sz="1100" b="1" dirty="0"/>
              <a:t> and </a:t>
            </a:r>
            <a:r>
              <a:rPr lang="fr-FR" sz="1100" b="1" dirty="0" err="1"/>
              <a:t>Cheer</a:t>
            </a:r>
            <a:r>
              <a:rPr lang="fr-FR" sz="1100" b="1" dirty="0"/>
              <a:t>, 2019</a:t>
            </a:r>
          </a:p>
        </p:txBody>
      </p:sp>
    </p:spTree>
    <p:extLst>
      <p:ext uri="{BB962C8B-B14F-4D97-AF65-F5344CB8AC3E}">
        <p14:creationId xmlns:p14="http://schemas.microsoft.com/office/powerpoint/2010/main" val="3529080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857250" y="838200"/>
            <a:ext cx="2659061" cy="400110"/>
          </a:xfrm>
          <a:prstGeom prst="rect">
            <a:avLst/>
          </a:prstGeom>
          <a:noFill/>
        </p:spPr>
        <p:txBody>
          <a:bodyPr wrap="none" rtlCol="0">
            <a:spAutoFit/>
          </a:bodyPr>
          <a:lstStyle/>
          <a:p>
            <a:r>
              <a:rPr lang="fr-FR" sz="2000" b="1" dirty="0"/>
              <a:t>In vivo calcium </a:t>
            </a:r>
            <a:r>
              <a:rPr lang="fr-FR" sz="2000" b="1" dirty="0" err="1"/>
              <a:t>imaging</a:t>
            </a:r>
            <a:endParaRPr lang="fr-FR" sz="2000" b="1" dirty="0"/>
          </a:p>
        </p:txBody>
      </p:sp>
      <p:sp>
        <p:nvSpPr>
          <p:cNvPr id="3" name="ZoneTexte 2"/>
          <p:cNvSpPr txBox="1"/>
          <p:nvPr/>
        </p:nvSpPr>
        <p:spPr>
          <a:xfrm>
            <a:off x="789710" y="1645920"/>
            <a:ext cx="8603672" cy="3139321"/>
          </a:xfrm>
          <a:prstGeom prst="rect">
            <a:avLst/>
          </a:prstGeom>
          <a:noFill/>
        </p:spPr>
        <p:txBody>
          <a:bodyPr wrap="square" rtlCol="0">
            <a:spAutoFit/>
          </a:bodyPr>
          <a:lstStyle/>
          <a:p>
            <a:r>
              <a:rPr lang="fr-FR" dirty="0"/>
              <a:t>Principes</a:t>
            </a:r>
          </a:p>
          <a:p>
            <a:r>
              <a:rPr lang="fr-FR" dirty="0"/>
              <a:t>	Observation de fluorescence suite à l’activation des cellules 	</a:t>
            </a:r>
          </a:p>
          <a:p>
            <a:r>
              <a:rPr lang="fr-FR" dirty="0"/>
              <a:t>	(entrée de calcium dans la cellule)</a:t>
            </a:r>
          </a:p>
          <a:p>
            <a:endParaRPr lang="fr-FR" dirty="0"/>
          </a:p>
          <a:p>
            <a:r>
              <a:rPr lang="fr-FR" dirty="0"/>
              <a:t>Méthodes</a:t>
            </a:r>
          </a:p>
          <a:p>
            <a:r>
              <a:rPr lang="fr-FR" dirty="0"/>
              <a:t>	Expression d’indicateurs de calcium (</a:t>
            </a:r>
            <a:r>
              <a:rPr lang="en-US" dirty="0"/>
              <a:t>Genetically encoded calcium indicators 	(GECIs; </a:t>
            </a:r>
            <a:r>
              <a:rPr lang="en-US" dirty="0" err="1">
                <a:hlinkClick r:id="rId2"/>
              </a:rPr>
              <a:t>Miyawaki</a:t>
            </a:r>
            <a:r>
              <a:rPr lang="en-US" dirty="0">
                <a:hlinkClick r:id="rId2"/>
              </a:rPr>
              <a:t> et al., 1997</a:t>
            </a:r>
            <a:r>
              <a:rPr lang="en-US" dirty="0"/>
              <a:t>) </a:t>
            </a:r>
            <a:r>
              <a:rPr lang="en-US" dirty="0">
                <a:sym typeface="Wingdings" panose="05000000000000000000" pitchFamily="2" charset="2"/>
              </a:rPr>
              <a:t> micro-injection de virus </a:t>
            </a:r>
            <a:r>
              <a:rPr lang="en-US" dirty="0" err="1">
                <a:sym typeface="Wingdings" panose="05000000000000000000" pitchFamily="2" charset="2"/>
              </a:rPr>
              <a:t>induisant</a:t>
            </a:r>
            <a:r>
              <a:rPr lang="en-US" dirty="0">
                <a:sym typeface="Wingdings" panose="05000000000000000000" pitchFamily="2" charset="2"/>
              </a:rPr>
              <a:t> </a:t>
            </a:r>
            <a:r>
              <a:rPr lang="en-US" dirty="0" err="1">
                <a:sym typeface="Wingdings" panose="05000000000000000000" pitchFamily="2" charset="2"/>
              </a:rPr>
              <a:t>l’expression</a:t>
            </a:r>
            <a:r>
              <a:rPr lang="en-US" dirty="0">
                <a:sym typeface="Wingdings" panose="05000000000000000000" pitchFamily="2" charset="2"/>
              </a:rPr>
              <a:t> 	de </a:t>
            </a:r>
            <a:r>
              <a:rPr lang="en-US" dirty="0" err="1">
                <a:sym typeface="Wingdings" panose="05000000000000000000" pitchFamily="2" charset="2"/>
              </a:rPr>
              <a:t>ces</a:t>
            </a:r>
            <a:r>
              <a:rPr lang="en-US" dirty="0">
                <a:sym typeface="Wingdings" panose="05000000000000000000" pitchFamily="2" charset="2"/>
              </a:rPr>
              <a:t> </a:t>
            </a:r>
            <a:r>
              <a:rPr lang="en-US" dirty="0" err="1">
                <a:sym typeface="Wingdings" panose="05000000000000000000" pitchFamily="2" charset="2"/>
              </a:rPr>
              <a:t>indicateurs</a:t>
            </a:r>
            <a:r>
              <a:rPr lang="en-US" dirty="0">
                <a:sym typeface="Wingdings" panose="05000000000000000000" pitchFamily="2" charset="2"/>
              </a:rPr>
              <a:t> </a:t>
            </a:r>
          </a:p>
          <a:p>
            <a:endParaRPr lang="en-US" dirty="0">
              <a:sym typeface="Wingdings" panose="05000000000000000000" pitchFamily="2" charset="2"/>
            </a:endParaRPr>
          </a:p>
          <a:p>
            <a:r>
              <a:rPr lang="en-US" dirty="0">
                <a:sym typeface="Wingdings" panose="05000000000000000000" pitchFamily="2" charset="2"/>
              </a:rPr>
              <a:t>	</a:t>
            </a:r>
            <a:r>
              <a:rPr lang="en-US" dirty="0" err="1">
                <a:sym typeface="Wingdings" panose="05000000000000000000" pitchFamily="2" charset="2"/>
              </a:rPr>
              <a:t>L’expression</a:t>
            </a:r>
            <a:r>
              <a:rPr lang="en-US" dirty="0">
                <a:sym typeface="Wingdings" panose="05000000000000000000" pitchFamily="2" charset="2"/>
              </a:rPr>
              <a:t> </a:t>
            </a:r>
            <a:r>
              <a:rPr lang="en-US" dirty="0" err="1">
                <a:sym typeface="Wingdings" panose="05000000000000000000" pitchFamily="2" charset="2"/>
              </a:rPr>
              <a:t>peut</a:t>
            </a:r>
            <a:r>
              <a:rPr lang="en-US" dirty="0">
                <a:sym typeface="Wingdings" panose="05000000000000000000" pitchFamily="2" charset="2"/>
              </a:rPr>
              <a:t> </a:t>
            </a:r>
            <a:r>
              <a:rPr lang="en-US" dirty="0" err="1">
                <a:sym typeface="Wingdings" panose="05000000000000000000" pitchFamily="2" charset="2"/>
              </a:rPr>
              <a:t>être</a:t>
            </a:r>
            <a:r>
              <a:rPr lang="en-US" dirty="0">
                <a:sym typeface="Wingdings" panose="05000000000000000000" pitchFamily="2" charset="2"/>
              </a:rPr>
              <a:t> sous </a:t>
            </a:r>
            <a:r>
              <a:rPr lang="en-US" dirty="0" err="1">
                <a:sym typeface="Wingdings" panose="05000000000000000000" pitchFamily="2" charset="2"/>
              </a:rPr>
              <a:t>l’influence</a:t>
            </a:r>
            <a:r>
              <a:rPr lang="en-US" dirty="0">
                <a:sym typeface="Wingdings" panose="05000000000000000000" pitchFamily="2" charset="2"/>
              </a:rPr>
              <a:t> de </a:t>
            </a:r>
            <a:r>
              <a:rPr lang="en-US" dirty="0" err="1">
                <a:sym typeface="Wingdings" panose="05000000000000000000" pitchFamily="2" charset="2"/>
              </a:rPr>
              <a:t>promoteurs</a:t>
            </a:r>
            <a:r>
              <a:rPr lang="en-US" dirty="0">
                <a:sym typeface="Wingdings" panose="05000000000000000000" pitchFamily="2" charset="2"/>
              </a:rPr>
              <a:t> </a:t>
            </a:r>
            <a:r>
              <a:rPr lang="en-US" dirty="0" err="1">
                <a:sym typeface="Wingdings" panose="05000000000000000000" pitchFamily="2" charset="2"/>
              </a:rPr>
              <a:t>spécifiques</a:t>
            </a:r>
            <a:r>
              <a:rPr lang="en-US" dirty="0">
                <a:sym typeface="Wingdings" panose="05000000000000000000" pitchFamily="2" charset="2"/>
              </a:rPr>
              <a:t> pour donner 	</a:t>
            </a:r>
            <a:r>
              <a:rPr lang="en-US" dirty="0" err="1">
                <a:sym typeface="Wingdings" panose="05000000000000000000" pitchFamily="2" charset="2"/>
              </a:rPr>
              <a:t>une</a:t>
            </a:r>
            <a:r>
              <a:rPr lang="en-US" dirty="0">
                <a:sym typeface="Wingdings" panose="05000000000000000000" pitchFamily="2" charset="2"/>
              </a:rPr>
              <a:t> </a:t>
            </a:r>
            <a:r>
              <a:rPr lang="en-US" dirty="0" err="1">
                <a:sym typeface="Wingdings" panose="05000000000000000000" pitchFamily="2" charset="2"/>
              </a:rPr>
              <a:t>spécificité</a:t>
            </a:r>
            <a:r>
              <a:rPr lang="en-US" dirty="0">
                <a:sym typeface="Wingdings" panose="05000000000000000000" pitchFamily="2" charset="2"/>
              </a:rPr>
              <a:t> </a:t>
            </a:r>
            <a:r>
              <a:rPr lang="en-US" dirty="0" err="1">
                <a:sym typeface="Wingdings" panose="05000000000000000000" pitchFamily="2" charset="2"/>
              </a:rPr>
              <a:t>cellulaire</a:t>
            </a:r>
            <a:r>
              <a:rPr lang="en-US" dirty="0">
                <a:sym typeface="Wingdings" panose="05000000000000000000" pitchFamily="2" charset="2"/>
              </a:rPr>
              <a:t> au signal</a:t>
            </a:r>
            <a:endParaRPr lang="fr-FR" dirty="0"/>
          </a:p>
        </p:txBody>
      </p:sp>
    </p:spTree>
    <p:extLst>
      <p:ext uri="{BB962C8B-B14F-4D97-AF65-F5344CB8AC3E}">
        <p14:creationId xmlns:p14="http://schemas.microsoft.com/office/powerpoint/2010/main" val="27087645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857250" y="838200"/>
            <a:ext cx="2659061" cy="400110"/>
          </a:xfrm>
          <a:prstGeom prst="rect">
            <a:avLst/>
          </a:prstGeom>
          <a:noFill/>
        </p:spPr>
        <p:txBody>
          <a:bodyPr wrap="none" rtlCol="0">
            <a:spAutoFit/>
          </a:bodyPr>
          <a:lstStyle/>
          <a:p>
            <a:r>
              <a:rPr lang="fr-FR" sz="2000" b="1" dirty="0"/>
              <a:t>In vivo calcium </a:t>
            </a:r>
            <a:r>
              <a:rPr lang="fr-FR" sz="2000" b="1" dirty="0" err="1"/>
              <a:t>imaging</a:t>
            </a:r>
            <a:endParaRPr lang="fr-FR" sz="2000" b="1" dirty="0"/>
          </a:p>
        </p:txBody>
      </p:sp>
      <p:pic>
        <p:nvPicPr>
          <p:cNvPr id="6" name="Image 5"/>
          <p:cNvPicPr>
            <a:picLocks noChangeAspect="1"/>
          </p:cNvPicPr>
          <p:nvPr/>
        </p:nvPicPr>
        <p:blipFill>
          <a:blip r:embed="rId2"/>
          <a:stretch>
            <a:fillRect/>
          </a:stretch>
        </p:blipFill>
        <p:spPr>
          <a:xfrm>
            <a:off x="523875" y="1781175"/>
            <a:ext cx="8096250" cy="3295650"/>
          </a:xfrm>
          <a:prstGeom prst="rect">
            <a:avLst/>
          </a:prstGeom>
        </p:spPr>
      </p:pic>
      <p:pic>
        <p:nvPicPr>
          <p:cNvPr id="7" name="Image 6"/>
          <p:cNvPicPr>
            <a:picLocks noChangeAspect="1"/>
          </p:cNvPicPr>
          <p:nvPr/>
        </p:nvPicPr>
        <p:blipFill rotWithShape="1">
          <a:blip r:embed="rId3"/>
          <a:srcRect l="20048" t="45695" r="26172" b="28276"/>
          <a:stretch/>
        </p:blipFill>
        <p:spPr>
          <a:xfrm>
            <a:off x="4247803" y="5444837"/>
            <a:ext cx="4671753" cy="1271848"/>
          </a:xfrm>
          <a:prstGeom prst="rect">
            <a:avLst/>
          </a:prstGeom>
        </p:spPr>
      </p:pic>
    </p:spTree>
    <p:extLst>
      <p:ext uri="{BB962C8B-B14F-4D97-AF65-F5344CB8AC3E}">
        <p14:creationId xmlns:p14="http://schemas.microsoft.com/office/powerpoint/2010/main" val="19651806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57250" y="838200"/>
            <a:ext cx="2659061" cy="400110"/>
          </a:xfrm>
          <a:prstGeom prst="rect">
            <a:avLst/>
          </a:prstGeom>
          <a:noFill/>
        </p:spPr>
        <p:txBody>
          <a:bodyPr wrap="none" rtlCol="0">
            <a:spAutoFit/>
          </a:bodyPr>
          <a:lstStyle/>
          <a:p>
            <a:r>
              <a:rPr lang="fr-FR" sz="2000" b="1" dirty="0"/>
              <a:t>In vivo calcium </a:t>
            </a:r>
            <a:r>
              <a:rPr lang="fr-FR" sz="2000" b="1" dirty="0" err="1"/>
              <a:t>imaging</a:t>
            </a:r>
            <a:endParaRPr lang="fr-FR" sz="2000" b="1" dirty="0"/>
          </a:p>
        </p:txBody>
      </p:sp>
      <p:sp>
        <p:nvSpPr>
          <p:cNvPr id="5" name="Rectangle 4"/>
          <p:cNvSpPr/>
          <p:nvPr/>
        </p:nvSpPr>
        <p:spPr>
          <a:xfrm>
            <a:off x="1421476" y="1717610"/>
            <a:ext cx="5486400" cy="369332"/>
          </a:xfrm>
          <a:prstGeom prst="rect">
            <a:avLst/>
          </a:prstGeom>
        </p:spPr>
        <p:txBody>
          <a:bodyPr wrap="square">
            <a:spAutoFit/>
          </a:bodyPr>
          <a:lstStyle/>
          <a:p>
            <a:r>
              <a:rPr lang="fr-FR" dirty="0"/>
              <a:t>https://www.youtube.com/watch?v=X1UBiSirAL4</a:t>
            </a:r>
          </a:p>
        </p:txBody>
      </p:sp>
    </p:spTree>
    <p:extLst>
      <p:ext uri="{BB962C8B-B14F-4D97-AF65-F5344CB8AC3E}">
        <p14:creationId xmlns:p14="http://schemas.microsoft.com/office/powerpoint/2010/main" val="23934451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43886" t="45334"/>
          <a:stretch/>
        </p:blipFill>
        <p:spPr>
          <a:xfrm>
            <a:off x="2502132" y="4438995"/>
            <a:ext cx="3474718" cy="1750515"/>
          </a:xfrm>
          <a:prstGeom prst="rect">
            <a:avLst/>
          </a:prstGeom>
        </p:spPr>
      </p:pic>
      <p:pic>
        <p:nvPicPr>
          <p:cNvPr id="5" name="Image 4"/>
          <p:cNvPicPr>
            <a:picLocks noChangeAspect="1"/>
          </p:cNvPicPr>
          <p:nvPr/>
        </p:nvPicPr>
        <p:blipFill rotWithShape="1">
          <a:blip r:embed="rId3"/>
          <a:srcRect l="33174" t="41680" r="52986" b="42117"/>
          <a:stretch/>
        </p:blipFill>
        <p:spPr>
          <a:xfrm>
            <a:off x="6434050" y="5112327"/>
            <a:ext cx="1363287" cy="897775"/>
          </a:xfrm>
          <a:prstGeom prst="rect">
            <a:avLst/>
          </a:prstGeom>
        </p:spPr>
      </p:pic>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b="56057"/>
          <a:stretch/>
        </p:blipFill>
        <p:spPr>
          <a:xfrm>
            <a:off x="441239" y="1851452"/>
            <a:ext cx="8277459" cy="1880963"/>
          </a:xfrm>
          <a:prstGeom prst="rect">
            <a:avLst/>
          </a:prstGeom>
        </p:spPr>
      </p:pic>
      <p:sp>
        <p:nvSpPr>
          <p:cNvPr id="7" name="ZoneTexte 6"/>
          <p:cNvSpPr txBox="1"/>
          <p:nvPr/>
        </p:nvSpPr>
        <p:spPr>
          <a:xfrm>
            <a:off x="5561213" y="1482120"/>
            <a:ext cx="2491772" cy="369332"/>
          </a:xfrm>
          <a:prstGeom prst="rect">
            <a:avLst/>
          </a:prstGeom>
          <a:noFill/>
        </p:spPr>
        <p:txBody>
          <a:bodyPr wrap="none" rtlCol="0">
            <a:spAutoFit/>
          </a:bodyPr>
          <a:lstStyle/>
          <a:p>
            <a:r>
              <a:rPr lang="fr-FR" dirty="0"/>
              <a:t>Etude du comportement</a:t>
            </a:r>
          </a:p>
        </p:txBody>
      </p:sp>
      <p:sp>
        <p:nvSpPr>
          <p:cNvPr id="8" name="ZoneTexte 7"/>
          <p:cNvSpPr txBox="1"/>
          <p:nvPr/>
        </p:nvSpPr>
        <p:spPr>
          <a:xfrm>
            <a:off x="2998157" y="4132092"/>
            <a:ext cx="2482667" cy="369332"/>
          </a:xfrm>
          <a:prstGeom prst="rect">
            <a:avLst/>
          </a:prstGeom>
          <a:noFill/>
        </p:spPr>
        <p:txBody>
          <a:bodyPr wrap="none" rtlCol="0">
            <a:spAutoFit/>
          </a:bodyPr>
          <a:lstStyle/>
          <a:p>
            <a:r>
              <a:rPr lang="fr-FR" dirty="0"/>
              <a:t>Réponse à la stimulation</a:t>
            </a:r>
          </a:p>
        </p:txBody>
      </p:sp>
      <p:sp>
        <p:nvSpPr>
          <p:cNvPr id="9" name="ZoneTexte 8"/>
          <p:cNvSpPr txBox="1"/>
          <p:nvPr/>
        </p:nvSpPr>
        <p:spPr>
          <a:xfrm>
            <a:off x="1715191" y="1482120"/>
            <a:ext cx="946093" cy="369332"/>
          </a:xfrm>
          <a:prstGeom prst="rect">
            <a:avLst/>
          </a:prstGeom>
          <a:noFill/>
        </p:spPr>
        <p:txBody>
          <a:bodyPr wrap="none" rtlCol="0">
            <a:spAutoFit/>
          </a:bodyPr>
          <a:lstStyle/>
          <a:p>
            <a:r>
              <a:rPr lang="fr-FR" dirty="0"/>
              <a:t>Principe</a:t>
            </a:r>
          </a:p>
        </p:txBody>
      </p:sp>
      <p:sp>
        <p:nvSpPr>
          <p:cNvPr id="10" name="ZoneTexte 9"/>
          <p:cNvSpPr txBox="1"/>
          <p:nvPr/>
        </p:nvSpPr>
        <p:spPr>
          <a:xfrm>
            <a:off x="906087" y="590204"/>
            <a:ext cx="1981633" cy="369332"/>
          </a:xfrm>
          <a:prstGeom prst="rect">
            <a:avLst/>
          </a:prstGeom>
          <a:noFill/>
        </p:spPr>
        <p:txBody>
          <a:bodyPr wrap="none" rtlCol="0">
            <a:spAutoFit/>
          </a:bodyPr>
          <a:lstStyle/>
          <a:p>
            <a:r>
              <a:rPr lang="fr-FR" b="1" dirty="0"/>
              <a:t>Dopamine </a:t>
            </a:r>
            <a:r>
              <a:rPr lang="fr-FR" b="1" dirty="0" err="1"/>
              <a:t>imaging</a:t>
            </a:r>
            <a:endParaRPr lang="fr-FR" b="1" dirty="0"/>
          </a:p>
        </p:txBody>
      </p:sp>
    </p:spTree>
    <p:extLst>
      <p:ext uri="{BB962C8B-B14F-4D97-AF65-F5344CB8AC3E}">
        <p14:creationId xmlns:p14="http://schemas.microsoft.com/office/powerpoint/2010/main" val="36685496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srcRect l="23659" t="39752" r="38892" b="38056"/>
          <a:stretch/>
        </p:blipFill>
        <p:spPr>
          <a:xfrm>
            <a:off x="5561214" y="5602778"/>
            <a:ext cx="3142211" cy="1047403"/>
          </a:xfrm>
          <a:prstGeom prst="rect">
            <a:avLst/>
          </a:prstGeom>
        </p:spPr>
      </p:pic>
      <p:pic>
        <p:nvPicPr>
          <p:cNvPr id="7" name="Image 6"/>
          <p:cNvPicPr>
            <a:picLocks noChangeAspect="1"/>
          </p:cNvPicPr>
          <p:nvPr/>
        </p:nvPicPr>
        <p:blipFill>
          <a:blip r:embed="rId3"/>
          <a:stretch>
            <a:fillRect/>
          </a:stretch>
        </p:blipFill>
        <p:spPr>
          <a:xfrm>
            <a:off x="1989975" y="1269136"/>
            <a:ext cx="5291976" cy="4175700"/>
          </a:xfrm>
          <a:prstGeom prst="rect">
            <a:avLst/>
          </a:prstGeom>
        </p:spPr>
      </p:pic>
      <p:sp>
        <p:nvSpPr>
          <p:cNvPr id="8" name="ZoneTexte 7"/>
          <p:cNvSpPr txBox="1"/>
          <p:nvPr/>
        </p:nvSpPr>
        <p:spPr>
          <a:xfrm>
            <a:off x="906087" y="590204"/>
            <a:ext cx="1981633" cy="369332"/>
          </a:xfrm>
          <a:prstGeom prst="rect">
            <a:avLst/>
          </a:prstGeom>
          <a:noFill/>
        </p:spPr>
        <p:txBody>
          <a:bodyPr wrap="none" rtlCol="0">
            <a:spAutoFit/>
          </a:bodyPr>
          <a:lstStyle/>
          <a:p>
            <a:r>
              <a:rPr lang="fr-FR" b="1" dirty="0"/>
              <a:t>Dopamine </a:t>
            </a:r>
            <a:r>
              <a:rPr lang="fr-FR" b="1" dirty="0" err="1"/>
              <a:t>imaging</a:t>
            </a:r>
            <a:endParaRPr lang="fr-FR" b="1" dirty="0"/>
          </a:p>
        </p:txBody>
      </p:sp>
    </p:spTree>
    <p:extLst>
      <p:ext uri="{BB962C8B-B14F-4D97-AF65-F5344CB8AC3E}">
        <p14:creationId xmlns:p14="http://schemas.microsoft.com/office/powerpoint/2010/main" val="25073031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15142" y="415636"/>
            <a:ext cx="1314784" cy="369332"/>
          </a:xfrm>
          <a:prstGeom prst="rect">
            <a:avLst/>
          </a:prstGeom>
          <a:noFill/>
        </p:spPr>
        <p:txBody>
          <a:bodyPr wrap="none" rtlCol="0">
            <a:spAutoFit/>
          </a:bodyPr>
          <a:lstStyle/>
          <a:p>
            <a:r>
              <a:rPr lang="fr-FR" b="1" dirty="0"/>
              <a:t>Conclusions</a:t>
            </a:r>
          </a:p>
        </p:txBody>
      </p:sp>
      <p:sp>
        <p:nvSpPr>
          <p:cNvPr id="5" name="ZoneTexte 4"/>
          <p:cNvSpPr txBox="1"/>
          <p:nvPr/>
        </p:nvSpPr>
        <p:spPr>
          <a:xfrm>
            <a:off x="822961" y="1338349"/>
            <a:ext cx="7789026" cy="3139321"/>
          </a:xfrm>
          <a:prstGeom prst="rect">
            <a:avLst/>
          </a:prstGeom>
          <a:noFill/>
        </p:spPr>
        <p:txBody>
          <a:bodyPr wrap="square" rtlCol="0">
            <a:spAutoFit/>
          </a:bodyPr>
          <a:lstStyle/>
          <a:p>
            <a:r>
              <a:rPr lang="fr-FR" dirty="0"/>
              <a:t>Méthodes très puissantes (modèles intégrés, animaux anesthésiés ou éveillés)</a:t>
            </a:r>
          </a:p>
          <a:p>
            <a:endParaRPr lang="fr-FR" dirty="0"/>
          </a:p>
          <a:p>
            <a:r>
              <a:rPr lang="fr-FR" dirty="0"/>
              <a:t>Méthodes complémentaires (temporalité et précision anatomiques différentes)</a:t>
            </a:r>
          </a:p>
          <a:p>
            <a:endParaRPr lang="fr-FR" dirty="0"/>
          </a:p>
          <a:p>
            <a:r>
              <a:rPr lang="fr-FR" dirty="0"/>
              <a:t>Relativement difficiles à mettre en œuvre (chirurgie </a:t>
            </a:r>
            <a:r>
              <a:rPr lang="fr-FR" dirty="0" err="1"/>
              <a:t>intra-cranienne</a:t>
            </a:r>
            <a:r>
              <a:rPr lang="fr-FR" dirty="0"/>
              <a:t>, techniques propres à chaque méthodes)</a:t>
            </a:r>
          </a:p>
          <a:p>
            <a:endParaRPr lang="fr-FR" dirty="0"/>
          </a:p>
          <a:p>
            <a:r>
              <a:rPr lang="fr-FR" dirty="0"/>
              <a:t>Il faut choisir la méthode la mieux adaptée à la question scientifique posée </a:t>
            </a:r>
          </a:p>
          <a:p>
            <a:r>
              <a:rPr lang="fr-FR" dirty="0"/>
              <a:t>	</a:t>
            </a:r>
            <a:r>
              <a:rPr lang="fr-FR" dirty="0">
                <a:sym typeface="Wingdings" panose="05000000000000000000" pitchFamily="2" charset="2"/>
              </a:rPr>
              <a:t> ceci implique de bien connaitre les avantages et les limites de toutes 	les techniques disponibles soit au sein du laboratoire soit dans d’autres 	laboratoires</a:t>
            </a:r>
            <a:r>
              <a:rPr lang="fr-FR" dirty="0"/>
              <a:t> </a:t>
            </a:r>
          </a:p>
        </p:txBody>
      </p:sp>
    </p:spTree>
    <p:extLst>
      <p:ext uri="{BB962C8B-B14F-4D97-AF65-F5344CB8AC3E}">
        <p14:creationId xmlns:p14="http://schemas.microsoft.com/office/powerpoint/2010/main" val="3356437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57882" y="535688"/>
            <a:ext cx="1831271" cy="400110"/>
          </a:xfrm>
          <a:prstGeom prst="rect">
            <a:avLst/>
          </a:prstGeom>
          <a:noFill/>
        </p:spPr>
        <p:txBody>
          <a:bodyPr wrap="none" rtlCol="0">
            <a:spAutoFit/>
          </a:bodyPr>
          <a:lstStyle/>
          <a:p>
            <a:r>
              <a:rPr lang="fr-FR" sz="2000" b="1" dirty="0"/>
              <a:t>Les anesthésies</a:t>
            </a:r>
          </a:p>
        </p:txBody>
      </p:sp>
      <p:sp>
        <p:nvSpPr>
          <p:cNvPr id="5" name="ZoneTexte 4"/>
          <p:cNvSpPr txBox="1"/>
          <p:nvPr/>
        </p:nvSpPr>
        <p:spPr>
          <a:xfrm>
            <a:off x="757882" y="1812324"/>
            <a:ext cx="7658619" cy="1754326"/>
          </a:xfrm>
          <a:prstGeom prst="rect">
            <a:avLst/>
          </a:prstGeom>
          <a:noFill/>
        </p:spPr>
        <p:txBody>
          <a:bodyPr wrap="square" rtlCol="0">
            <a:spAutoFit/>
          </a:bodyPr>
          <a:lstStyle/>
          <a:p>
            <a:r>
              <a:rPr lang="fr-FR" b="1" i="1" dirty="0">
                <a:solidFill>
                  <a:srgbClr val="FF0000"/>
                </a:solidFill>
              </a:rPr>
              <a:t>Anesthésie générale </a:t>
            </a:r>
            <a:r>
              <a:rPr lang="fr-FR" dirty="0"/>
              <a:t>: L'anesthésie générale (ou AG) est un acte médical qui vise à plonger un patient dans un sommeil profond, tout en le privant des sensations douloureuses.</a:t>
            </a:r>
          </a:p>
          <a:p>
            <a:endParaRPr lang="fr-FR" b="1" i="1" dirty="0">
              <a:solidFill>
                <a:srgbClr val="FF0000"/>
              </a:solidFill>
            </a:endParaRPr>
          </a:p>
          <a:p>
            <a:r>
              <a:rPr lang="fr-FR" b="1" i="1" dirty="0">
                <a:solidFill>
                  <a:srgbClr val="FF0000"/>
                </a:solidFill>
              </a:rPr>
              <a:t>Anesthésie locale </a:t>
            </a:r>
            <a:r>
              <a:rPr lang="fr-FR" dirty="0"/>
              <a:t>: Anesthésie ne concernant qu'une partie précise du corps et dont le but est d'inhiber de manière réversible les signaux le long des nerfs. </a:t>
            </a:r>
          </a:p>
        </p:txBody>
      </p:sp>
    </p:spTree>
    <p:extLst>
      <p:ext uri="{BB962C8B-B14F-4D97-AF65-F5344CB8AC3E}">
        <p14:creationId xmlns:p14="http://schemas.microsoft.com/office/powerpoint/2010/main" val="2465523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t="16910"/>
          <a:stretch/>
        </p:blipFill>
        <p:spPr>
          <a:xfrm>
            <a:off x="1141434" y="1721708"/>
            <a:ext cx="6873982" cy="4283676"/>
          </a:xfrm>
          <a:prstGeom prst="rect">
            <a:avLst/>
          </a:prstGeom>
        </p:spPr>
      </p:pic>
      <p:sp>
        <p:nvSpPr>
          <p:cNvPr id="5" name="ZoneTexte 4"/>
          <p:cNvSpPr txBox="1"/>
          <p:nvPr/>
        </p:nvSpPr>
        <p:spPr>
          <a:xfrm>
            <a:off x="421704" y="648084"/>
            <a:ext cx="2775953" cy="369332"/>
          </a:xfrm>
          <a:prstGeom prst="rect">
            <a:avLst/>
          </a:prstGeom>
          <a:noFill/>
        </p:spPr>
        <p:txBody>
          <a:bodyPr wrap="none" rtlCol="0">
            <a:spAutoFit/>
          </a:bodyPr>
          <a:lstStyle/>
          <a:p>
            <a:r>
              <a:rPr lang="fr-FR" b="1" dirty="0"/>
              <a:t>Identification de la douleur</a:t>
            </a:r>
          </a:p>
        </p:txBody>
      </p:sp>
    </p:spTree>
    <p:extLst>
      <p:ext uri="{BB962C8B-B14F-4D97-AF65-F5344CB8AC3E}">
        <p14:creationId xmlns:p14="http://schemas.microsoft.com/office/powerpoint/2010/main" val="1893588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21704" y="648084"/>
            <a:ext cx="2775953" cy="369332"/>
          </a:xfrm>
          <a:prstGeom prst="rect">
            <a:avLst/>
          </a:prstGeom>
          <a:noFill/>
        </p:spPr>
        <p:txBody>
          <a:bodyPr wrap="none" rtlCol="0">
            <a:spAutoFit/>
          </a:bodyPr>
          <a:lstStyle/>
          <a:p>
            <a:r>
              <a:rPr lang="fr-FR" b="1" dirty="0"/>
              <a:t>Identification de la douleur</a:t>
            </a:r>
          </a:p>
        </p:txBody>
      </p:sp>
      <p:pic>
        <p:nvPicPr>
          <p:cNvPr id="5" name="Image 4"/>
          <p:cNvPicPr>
            <a:picLocks noChangeAspect="1"/>
          </p:cNvPicPr>
          <p:nvPr/>
        </p:nvPicPr>
        <p:blipFill>
          <a:blip r:embed="rId2"/>
          <a:stretch>
            <a:fillRect/>
          </a:stretch>
        </p:blipFill>
        <p:spPr>
          <a:xfrm>
            <a:off x="1061014" y="1379787"/>
            <a:ext cx="6839073" cy="5231077"/>
          </a:xfrm>
          <a:prstGeom prst="rect">
            <a:avLst/>
          </a:prstGeom>
        </p:spPr>
      </p:pic>
    </p:spTree>
    <p:extLst>
      <p:ext uri="{BB962C8B-B14F-4D97-AF65-F5344CB8AC3E}">
        <p14:creationId xmlns:p14="http://schemas.microsoft.com/office/powerpoint/2010/main" val="3217941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860409" y="6474941"/>
            <a:ext cx="3283591" cy="276999"/>
          </a:xfrm>
          <a:prstGeom prst="rect">
            <a:avLst/>
          </a:prstGeom>
          <a:noFill/>
        </p:spPr>
        <p:txBody>
          <a:bodyPr wrap="none" rtlCol="0">
            <a:spAutoFit/>
          </a:bodyPr>
          <a:lstStyle/>
          <a:p>
            <a:r>
              <a:rPr lang="fr-FR" sz="1200" b="1" dirty="0"/>
              <a:t>Cours du Pr </a:t>
            </a:r>
            <a:r>
              <a:rPr lang="fr-FR" sz="1200" b="1" dirty="0" err="1"/>
              <a:t>Pierrefiche</a:t>
            </a:r>
            <a:r>
              <a:rPr lang="fr-FR" sz="1200" b="1" dirty="0"/>
              <a:t> M2 Ethique en recherche</a:t>
            </a:r>
          </a:p>
        </p:txBody>
      </p:sp>
      <p:pic>
        <p:nvPicPr>
          <p:cNvPr id="5" name="Image 4"/>
          <p:cNvPicPr>
            <a:picLocks noChangeAspect="1"/>
          </p:cNvPicPr>
          <p:nvPr/>
        </p:nvPicPr>
        <p:blipFill>
          <a:blip r:embed="rId2" cstate="print"/>
          <a:stretch>
            <a:fillRect/>
          </a:stretch>
        </p:blipFill>
        <p:spPr>
          <a:xfrm>
            <a:off x="806989" y="1268737"/>
            <a:ext cx="7521465" cy="1876480"/>
          </a:xfrm>
          <a:prstGeom prst="rect">
            <a:avLst/>
          </a:prstGeom>
        </p:spPr>
      </p:pic>
      <p:pic>
        <p:nvPicPr>
          <p:cNvPr id="6" name="Image 5"/>
          <p:cNvPicPr>
            <a:picLocks noChangeAspect="1"/>
          </p:cNvPicPr>
          <p:nvPr/>
        </p:nvPicPr>
        <p:blipFill>
          <a:blip r:embed="rId3" cstate="print"/>
          <a:stretch>
            <a:fillRect/>
          </a:stretch>
        </p:blipFill>
        <p:spPr>
          <a:xfrm>
            <a:off x="806989" y="3465115"/>
            <a:ext cx="7521465" cy="2766606"/>
          </a:xfrm>
          <a:prstGeom prst="rect">
            <a:avLst/>
          </a:prstGeom>
        </p:spPr>
      </p:pic>
      <p:sp>
        <p:nvSpPr>
          <p:cNvPr id="7" name="ZoneTexte 6"/>
          <p:cNvSpPr txBox="1"/>
          <p:nvPr/>
        </p:nvSpPr>
        <p:spPr>
          <a:xfrm>
            <a:off x="421704" y="648084"/>
            <a:ext cx="2775953" cy="369332"/>
          </a:xfrm>
          <a:prstGeom prst="rect">
            <a:avLst/>
          </a:prstGeom>
          <a:noFill/>
        </p:spPr>
        <p:txBody>
          <a:bodyPr wrap="none" rtlCol="0">
            <a:spAutoFit/>
          </a:bodyPr>
          <a:lstStyle/>
          <a:p>
            <a:r>
              <a:rPr lang="fr-FR" b="1" dirty="0"/>
              <a:t>Identification de la douleur</a:t>
            </a:r>
          </a:p>
        </p:txBody>
      </p:sp>
    </p:spTree>
    <p:extLst>
      <p:ext uri="{BB962C8B-B14F-4D97-AF65-F5344CB8AC3E}">
        <p14:creationId xmlns:p14="http://schemas.microsoft.com/office/powerpoint/2010/main" val="873790290"/>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911</TotalTime>
  <Words>2088</Words>
  <Application>Microsoft Office PowerPoint</Application>
  <PresentationFormat>Affichage à l'écran (4:3)</PresentationFormat>
  <Paragraphs>366</Paragraphs>
  <Slides>59</Slides>
  <Notes>0</Notes>
  <HiddenSlides>0</HiddenSlides>
  <MMClips>0</MMClips>
  <ScaleCrop>false</ScaleCrop>
  <HeadingPairs>
    <vt:vector size="8" baseType="variant">
      <vt:variant>
        <vt:lpstr>Polices utilisées</vt:lpstr>
      </vt:variant>
      <vt:variant>
        <vt:i4>4</vt:i4>
      </vt:variant>
      <vt:variant>
        <vt:lpstr>Thème</vt:lpstr>
      </vt:variant>
      <vt:variant>
        <vt:i4>1</vt:i4>
      </vt:variant>
      <vt:variant>
        <vt:lpstr>Serveurs OLE incorporés</vt:lpstr>
      </vt:variant>
      <vt:variant>
        <vt:i4>1</vt:i4>
      </vt:variant>
      <vt:variant>
        <vt:lpstr>Titres des diapositives</vt:lpstr>
      </vt:variant>
      <vt:variant>
        <vt:i4>59</vt:i4>
      </vt:variant>
    </vt:vector>
  </HeadingPairs>
  <TitlesOfParts>
    <vt:vector size="65" baseType="lpstr">
      <vt:lpstr>Arial</vt:lpstr>
      <vt:lpstr>Calibri</vt:lpstr>
      <vt:lpstr>Calibri Light</vt:lpstr>
      <vt:lpstr>Wingdings</vt:lpstr>
      <vt:lpstr>Thème Office</vt:lpstr>
      <vt:lpstr>Prism Project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Jerome Jeanblanc</dc:creator>
  <cp:lastModifiedBy>Jerome Jeanblanc</cp:lastModifiedBy>
  <cp:revision>41</cp:revision>
  <dcterms:created xsi:type="dcterms:W3CDTF">2019-03-21T06:14:29Z</dcterms:created>
  <dcterms:modified xsi:type="dcterms:W3CDTF">2023-02-07T12:34:58Z</dcterms:modified>
</cp:coreProperties>
</file>