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302" r:id="rId3"/>
    <p:sldId id="303" r:id="rId4"/>
    <p:sldId id="257" r:id="rId5"/>
    <p:sldId id="262" r:id="rId6"/>
    <p:sldId id="299" r:id="rId7"/>
    <p:sldId id="264" r:id="rId8"/>
    <p:sldId id="304" r:id="rId9"/>
    <p:sldId id="300" r:id="rId10"/>
    <p:sldId id="301" r:id="rId11"/>
    <p:sldId id="260" r:id="rId12"/>
    <p:sldId id="298" r:id="rId13"/>
    <p:sldId id="259" r:id="rId14"/>
    <p:sldId id="268" r:id="rId15"/>
    <p:sldId id="269" r:id="rId16"/>
    <p:sldId id="270" r:id="rId17"/>
    <p:sldId id="271" r:id="rId18"/>
    <p:sldId id="292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74" r:id="rId28"/>
    <p:sldId id="288" r:id="rId29"/>
    <p:sldId id="265" r:id="rId30"/>
    <p:sldId id="266" r:id="rId31"/>
    <p:sldId id="267" r:id="rId32"/>
    <p:sldId id="282" r:id="rId33"/>
    <p:sldId id="283" r:id="rId34"/>
    <p:sldId id="294" r:id="rId35"/>
    <p:sldId id="295" r:id="rId36"/>
    <p:sldId id="284" r:id="rId37"/>
    <p:sldId id="285" r:id="rId38"/>
    <p:sldId id="286" r:id="rId39"/>
    <p:sldId id="296" r:id="rId40"/>
    <p:sldId id="297" r:id="rId41"/>
    <p:sldId id="287" r:id="rId42"/>
    <p:sldId id="289" r:id="rId43"/>
    <p:sldId id="290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Stage%20Sofia\Copie%20de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Stage%20Sofia\Copie%20de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Stage%20Sofia\Copie%20de%20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Males BD after racemic baclofen injections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0-404C-B6C9-EA938A4052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0-404C-B6C9-EA938A4052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F0-404C-B6C9-EA938A4052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F0-404C-B6C9-EA938A4052B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F0-404C-B6C9-EA938A4052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AF0-404C-B6C9-EA938A405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'Baclofen injection'!$AE$27:$AE$29</c:f>
              <c:strCache>
                <c:ptCount val="3"/>
                <c:pt idx="0">
                  <c:v>Increased</c:v>
                </c:pt>
                <c:pt idx="1">
                  <c:v>No change</c:v>
                </c:pt>
                <c:pt idx="2">
                  <c:v>Decreased</c:v>
                </c:pt>
              </c:strCache>
            </c:strRef>
          </c:cat>
          <c:val>
            <c:numRef>
              <c:f>'Baclofen injection'!$AF$27:$AF$29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F0-404C-B6C9-EA938A4052B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'Baclofen injection'!$AH$26</c:f>
              <c:strCache>
                <c:ptCount val="1"/>
                <c:pt idx="0">
                  <c:v>R-bac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AC-438E-AEA0-86A545AAE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AC-438E-AEA0-86A545AAE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AC-438E-AEA0-86A545AAE3A8}"/>
              </c:ext>
            </c:extLst>
          </c:dPt>
          <c:cat>
            <c:strRef>
              <c:f>'Baclofen injection'!$AE$27:$AE$29</c:f>
              <c:strCache>
                <c:ptCount val="3"/>
                <c:pt idx="0">
                  <c:v>Increased</c:v>
                </c:pt>
                <c:pt idx="1">
                  <c:v>No change</c:v>
                </c:pt>
                <c:pt idx="2">
                  <c:v>Decreased</c:v>
                </c:pt>
              </c:strCache>
            </c:strRef>
          </c:cat>
          <c:val>
            <c:numRef>
              <c:f>'Baclofen injection'!$AH$27:$AH$29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AC-438E-AEA0-86A545AAE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'Baclofen injection'!$AG$26</c:f>
              <c:strCache>
                <c:ptCount val="1"/>
                <c:pt idx="0">
                  <c:v>S-Bac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24-4742-BA46-61CBDD8E04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24-4742-BA46-61CBDD8E04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24-4742-BA46-61CBDD8E043A}"/>
              </c:ext>
            </c:extLst>
          </c:dPt>
          <c:cat>
            <c:strRef>
              <c:f>'Baclofen injection'!$AE$27:$AE$29</c:f>
              <c:strCache>
                <c:ptCount val="3"/>
                <c:pt idx="0">
                  <c:v>Increased</c:v>
                </c:pt>
                <c:pt idx="1">
                  <c:v>No change</c:v>
                </c:pt>
                <c:pt idx="2">
                  <c:v>Decreased</c:v>
                </c:pt>
              </c:strCache>
            </c:strRef>
          </c:cat>
          <c:val>
            <c:numRef>
              <c:f>'Baclofen injection'!$AG$27:$AG$29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24-4742-BA46-61CBDD8E0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Effet du traitement X sur le nombre de cellules</a:t>
            </a:r>
          </a:p>
        </c:rich>
      </c:tx>
      <c:layout>
        <c:manualLayout>
          <c:xMode val="edge"/>
          <c:yMode val="edge"/>
          <c:x val="0.18943524440798309"/>
          <c:y val="1.25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E-4551-8C16-33F41C0BA01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6E-4551-8C16-33F41C0BA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665256"/>
        <c:axId val="291660944"/>
      </c:barChart>
      <c:catAx>
        <c:axId val="291665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0944"/>
        <c:crosses val="autoZero"/>
        <c:auto val="1"/>
        <c:lblAlgn val="ctr"/>
        <c:lblOffset val="100"/>
        <c:noMultiLvlLbl val="0"/>
      </c:catAx>
      <c:valAx>
        <c:axId val="291660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Nombre de cellules</a:t>
                </a:r>
              </a:p>
            </c:rich>
          </c:tx>
          <c:layout>
            <c:manualLayout>
              <c:xMode val="edge"/>
              <c:yMode val="edge"/>
              <c:x val="1.1897036303056859E-2"/>
              <c:y val="0.317928641732283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5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Effet</a:t>
            </a:r>
            <a:r>
              <a:rPr lang="en-US" dirty="0"/>
              <a:t> dose-</a:t>
            </a:r>
            <a:r>
              <a:rPr lang="en-US" dirty="0" err="1"/>
              <a:t>réponse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Véhicule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8-4215-870D-A0C144B4D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663296"/>
        <c:axId val="291659376"/>
      </c:barChart>
      <c:catAx>
        <c:axId val="29166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59376"/>
        <c:crosses val="autoZero"/>
        <c:auto val="1"/>
        <c:lblAlgn val="ctr"/>
        <c:lblOffset val="100"/>
        <c:noMultiLvlLbl val="0"/>
      </c:catAx>
      <c:valAx>
        <c:axId val="29165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Unité arbitraire</a:t>
                </a:r>
              </a:p>
            </c:rich>
          </c:tx>
          <c:layout>
            <c:manualLayout>
              <c:xMode val="edge"/>
              <c:yMode val="edge"/>
              <c:x val="2.0833333333333333E-3"/>
              <c:y val="0.34987401574803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Effet</a:t>
            </a:r>
            <a:r>
              <a:rPr lang="en-US" dirty="0"/>
              <a:t> dose-</a:t>
            </a:r>
            <a:r>
              <a:rPr lang="en-US" dirty="0" err="1"/>
              <a:t>réponse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Véhicule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4-4483-AFB6-C54C4FAF0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666040"/>
        <c:axId val="291661728"/>
      </c:barChart>
      <c:catAx>
        <c:axId val="29166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1728"/>
        <c:crosses val="autoZero"/>
        <c:auto val="1"/>
        <c:lblAlgn val="ctr"/>
        <c:lblOffset val="100"/>
        <c:noMultiLvlLbl val="0"/>
      </c:catAx>
      <c:valAx>
        <c:axId val="29166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Unité arbitraire</a:t>
                </a:r>
              </a:p>
            </c:rich>
          </c:tx>
          <c:layout>
            <c:manualLayout>
              <c:xMode val="edge"/>
              <c:yMode val="edge"/>
              <c:x val="2.0833333333333333E-3"/>
              <c:y val="0.34987401574803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Effet</a:t>
            </a:r>
            <a:r>
              <a:rPr lang="en-US" dirty="0"/>
              <a:t> dose-</a:t>
            </a:r>
            <a:r>
              <a:rPr lang="en-US" dirty="0" err="1"/>
              <a:t>réponse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Véhicule</c:v>
                </c:pt>
                <c:pt idx="1">
                  <c:v>25</c:v>
                </c:pt>
                <c:pt idx="2">
                  <c:v>50</c:v>
                </c:pt>
                <c:pt idx="3">
                  <c:v>100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C-4627-94ED-6551471FA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662512"/>
        <c:axId val="291662904"/>
      </c:barChart>
      <c:catAx>
        <c:axId val="29166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2904"/>
        <c:crosses val="autoZero"/>
        <c:auto val="1"/>
        <c:lblAlgn val="ctr"/>
        <c:lblOffset val="100"/>
        <c:noMultiLvlLbl val="0"/>
      </c:catAx>
      <c:valAx>
        <c:axId val="29166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Unité arbitraire</a:t>
                </a:r>
              </a:p>
            </c:rich>
          </c:tx>
          <c:layout>
            <c:manualLayout>
              <c:xMode val="edge"/>
              <c:yMode val="edge"/>
              <c:x val="2.0833333333333333E-3"/>
              <c:y val="0.34987401574803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166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4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2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82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35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40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82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4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2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78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5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08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EB98-7D41-48AA-B3EF-4620ADB54787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3ECA-8A73-4F8A-B111-79B31877F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8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09800" y="2066925"/>
            <a:ext cx="47273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/>
              <a:t>Statistiques sans les maths</a:t>
            </a:r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2400" b="1" dirty="0"/>
              <a:t>Jérôme Jeanblanc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Cours M1 </a:t>
            </a:r>
            <a:r>
              <a:rPr lang="fr-FR" sz="2400" b="1" dirty="0" err="1"/>
              <a:t>BiSa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5261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084" t="27778" r="41562" b="32777"/>
          <a:stretch/>
        </p:blipFill>
        <p:spPr>
          <a:xfrm>
            <a:off x="1095375" y="1419224"/>
            <a:ext cx="3325567" cy="45117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2083" t="25000" r="41875" b="30370"/>
          <a:stretch/>
        </p:blipFill>
        <p:spPr>
          <a:xfrm>
            <a:off x="4748253" y="1419224"/>
            <a:ext cx="2919371" cy="45686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2000" y="733425"/>
            <a:ext cx="418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Calcul de la taille d’échantillons</a:t>
            </a:r>
          </a:p>
        </p:txBody>
      </p:sp>
    </p:spTree>
    <p:extLst>
      <p:ext uri="{BB962C8B-B14F-4D97-AF65-F5344CB8AC3E}">
        <p14:creationId xmlns:p14="http://schemas.microsoft.com/office/powerpoint/2010/main" val="158423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0493" y="741352"/>
            <a:ext cx="645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Choix du test paramétrique ou non paramétrique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0493" y="1632065"/>
            <a:ext cx="80012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Quand?</a:t>
            </a:r>
          </a:p>
          <a:p>
            <a:r>
              <a:rPr lang="fr-FR" dirty="0"/>
              <a:t>Le test paramétrique ne se fait que sur un échantillon d’au moins 30 individus par groupe ou si la normalité et vérifiée et si il y a égalité des variances</a:t>
            </a:r>
          </a:p>
          <a:p>
            <a:endParaRPr lang="fr-FR" dirty="0"/>
          </a:p>
          <a:p>
            <a:r>
              <a:rPr lang="fr-FR" dirty="0"/>
              <a:t>Test de normalité (Shapiro-</a:t>
            </a:r>
            <a:r>
              <a:rPr lang="fr-FR" dirty="0" err="1"/>
              <a:t>Wilk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Test d’homogénéité des variances</a:t>
            </a:r>
          </a:p>
          <a:p>
            <a:endParaRPr lang="fr-FR" dirty="0"/>
          </a:p>
          <a:p>
            <a:r>
              <a:rPr lang="fr-FR" dirty="0"/>
              <a:t>Si ces 2 critères sont OK </a:t>
            </a:r>
            <a:r>
              <a:rPr lang="fr-FR" dirty="0">
                <a:sym typeface="Wingdings" panose="05000000000000000000" pitchFamily="2" charset="2"/>
              </a:rPr>
              <a:t> paramétrique même si n est faible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sz="2000" b="1" dirty="0"/>
              <a:t>Sur quelle données? </a:t>
            </a:r>
          </a:p>
          <a:p>
            <a:r>
              <a:rPr lang="fr-FR" dirty="0"/>
              <a:t>Les tests paramétriques se font sur les moyennes alors que les tests paramétriques se font sur les médianes</a:t>
            </a:r>
          </a:p>
          <a:p>
            <a:r>
              <a:rPr lang="fr-FR" dirty="0"/>
              <a:t>	</a:t>
            </a:r>
            <a:r>
              <a:rPr lang="fr-FR" sz="2000" b="1" dirty="0">
                <a:sym typeface="Wingdings" panose="05000000000000000000" pitchFamily="2" charset="2"/>
              </a:rPr>
              <a:t> </a:t>
            </a:r>
            <a:r>
              <a:rPr lang="fr-FR" sz="2000" b="1" dirty="0"/>
              <a:t>adapter le graphique!!!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53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7755" y="639097"/>
            <a:ext cx="335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Tests non-paramétriques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37188" y="1347020"/>
            <a:ext cx="186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Tests sur les rangs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858757"/>
              </p:ext>
            </p:extLst>
          </p:nvPr>
        </p:nvGraphicFramePr>
        <p:xfrm>
          <a:off x="1465006" y="2281903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Rang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Données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Rang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58879" y="4508451"/>
            <a:ext cx="107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Moyenne</a:t>
            </a:r>
          </a:p>
        </p:txBody>
      </p:sp>
    </p:spTree>
    <p:extLst>
      <p:ext uri="{BB962C8B-B14F-4D97-AF65-F5344CB8AC3E}">
        <p14:creationId xmlns:p14="http://schemas.microsoft.com/office/powerpoint/2010/main" val="426186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1287" y="1493364"/>
            <a:ext cx="459606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Chi2</a:t>
            </a:r>
          </a:p>
          <a:p>
            <a:endParaRPr lang="fr-FR" b="1" dirty="0"/>
          </a:p>
          <a:p>
            <a:r>
              <a:rPr lang="fr-FR" b="1" dirty="0"/>
              <a:t>T-test (</a:t>
            </a:r>
            <a:r>
              <a:rPr lang="fr-FR" b="1" dirty="0" err="1"/>
              <a:t>paired</a:t>
            </a:r>
            <a:r>
              <a:rPr lang="fr-FR" b="1" dirty="0"/>
              <a:t> / </a:t>
            </a:r>
            <a:r>
              <a:rPr lang="fr-FR" b="1" dirty="0" err="1"/>
              <a:t>unpaired</a:t>
            </a:r>
            <a:r>
              <a:rPr lang="fr-FR" b="1" dirty="0"/>
              <a:t>) (unilatéral/bilatéral)</a:t>
            </a:r>
          </a:p>
          <a:p>
            <a:endParaRPr lang="fr-FR" b="1" dirty="0"/>
          </a:p>
          <a:p>
            <a:r>
              <a:rPr lang="fr-FR" b="1" dirty="0"/>
              <a:t>One-</a:t>
            </a:r>
            <a:r>
              <a:rPr lang="fr-FR" b="1" dirty="0" err="1"/>
              <a:t>sample</a:t>
            </a:r>
            <a:r>
              <a:rPr lang="fr-FR" b="1" dirty="0"/>
              <a:t> t-test</a:t>
            </a:r>
          </a:p>
          <a:p>
            <a:endParaRPr lang="fr-FR" b="1" dirty="0"/>
          </a:p>
          <a:p>
            <a:r>
              <a:rPr lang="fr-FR" b="1" dirty="0"/>
              <a:t>ANOVA (Facteurs vs. Modalités)</a:t>
            </a:r>
          </a:p>
          <a:p>
            <a:endParaRPr lang="fr-FR" b="1" dirty="0"/>
          </a:p>
          <a:p>
            <a:r>
              <a:rPr lang="fr-FR" b="1" dirty="0"/>
              <a:t>ANOVA 1 voie</a:t>
            </a:r>
          </a:p>
          <a:p>
            <a:endParaRPr lang="fr-FR" b="1" dirty="0"/>
          </a:p>
          <a:p>
            <a:r>
              <a:rPr lang="fr-FR" b="1" dirty="0"/>
              <a:t>ANOVA 2 voies</a:t>
            </a:r>
          </a:p>
          <a:p>
            <a:endParaRPr lang="fr-FR" b="1" dirty="0"/>
          </a:p>
          <a:p>
            <a:r>
              <a:rPr lang="fr-FR" b="1" dirty="0"/>
              <a:t>Mesures répétées</a:t>
            </a:r>
          </a:p>
          <a:p>
            <a:endParaRPr lang="fr-FR" b="1" dirty="0"/>
          </a:p>
          <a:p>
            <a:r>
              <a:rPr lang="fr-FR" b="1" dirty="0"/>
              <a:t>Interactions</a:t>
            </a:r>
          </a:p>
          <a:p>
            <a:endParaRPr lang="fr-FR" b="1" dirty="0"/>
          </a:p>
          <a:p>
            <a:r>
              <a:rPr lang="fr-FR" b="1" dirty="0"/>
              <a:t>Tests de comparaison multiples</a:t>
            </a:r>
          </a:p>
          <a:p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6543675" y="1724196"/>
            <a:ext cx="22668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Corrélation</a:t>
            </a:r>
          </a:p>
          <a:p>
            <a:endParaRPr lang="fr-FR" b="1" dirty="0"/>
          </a:p>
          <a:p>
            <a:r>
              <a:rPr lang="fr-FR" b="1" dirty="0"/>
              <a:t>Taille d’effet</a:t>
            </a:r>
          </a:p>
          <a:p>
            <a:endParaRPr lang="fr-FR" b="1" dirty="0"/>
          </a:p>
          <a:p>
            <a:r>
              <a:rPr lang="fr-FR" b="1" dirty="0"/>
              <a:t>Données manquantes</a:t>
            </a:r>
          </a:p>
          <a:p>
            <a:endParaRPr lang="fr-FR" b="1" dirty="0"/>
          </a:p>
          <a:p>
            <a:r>
              <a:rPr lang="fr-FR" b="1" dirty="0" err="1"/>
              <a:t>Outlier</a:t>
            </a:r>
            <a:endParaRPr lang="fr-FR" b="1" dirty="0"/>
          </a:p>
          <a:p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66800" y="723900"/>
            <a:ext cx="196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Liste des tests</a:t>
            </a:r>
          </a:p>
        </p:txBody>
      </p:sp>
    </p:spTree>
    <p:extLst>
      <p:ext uri="{BB962C8B-B14F-4D97-AF65-F5344CB8AC3E}">
        <p14:creationId xmlns:p14="http://schemas.microsoft.com/office/powerpoint/2010/main" val="2952883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3455" y="457200"/>
            <a:ext cx="166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 du Chi</a:t>
            </a:r>
            <a:r>
              <a:rPr lang="fr-FR" sz="2400" b="1" baseline="30000" dirty="0"/>
              <a:t>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09413" y="977330"/>
            <a:ext cx="430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de distribution de populations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523247" y="1497460"/>
            <a:ext cx="1527600" cy="1864359"/>
          </a:xfrm>
          <a:prstGeom prst="roundRect">
            <a:avLst>
              <a:gd name="adj" fmla="val 74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6" name="Rectangle à coins arrondis 15"/>
          <p:cNvSpPr/>
          <p:nvPr/>
        </p:nvSpPr>
        <p:spPr>
          <a:xfrm>
            <a:off x="5221997" y="1505984"/>
            <a:ext cx="1527600" cy="1864359"/>
          </a:xfrm>
          <a:prstGeom prst="roundRect">
            <a:avLst>
              <a:gd name="adj" fmla="val 74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7" name="Rectangle à coins arrondis 16"/>
          <p:cNvSpPr/>
          <p:nvPr/>
        </p:nvSpPr>
        <p:spPr>
          <a:xfrm>
            <a:off x="1811945" y="1497460"/>
            <a:ext cx="1527600" cy="1864359"/>
          </a:xfrm>
          <a:prstGeom prst="roundRect">
            <a:avLst>
              <a:gd name="adj" fmla="val 74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graphicFrame>
        <p:nvGraphicFramePr>
          <p:cNvPr id="18" name="Gráfico 7">
            <a:extLst>
              <a:ext uri="{FF2B5EF4-FFF2-40B4-BE49-F238E27FC236}">
                <a16:creationId xmlns:a16="http://schemas.microsoft.com/office/drawing/2014/main" id="{5F7DBEE2-2D18-47FF-BC14-58B7F75A6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03895"/>
              </p:ext>
            </p:extLst>
          </p:nvPr>
        </p:nvGraphicFramePr>
        <p:xfrm>
          <a:off x="1352314" y="1807389"/>
          <a:ext cx="2519014" cy="144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2231198" y="1517450"/>
            <a:ext cx="1076617" cy="382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RS (±)-</a:t>
            </a:r>
            <a:r>
              <a:rPr lang="fr-FR" sz="900" b="1" dirty="0" err="1"/>
              <a:t>bacl</a:t>
            </a:r>
            <a:r>
              <a:rPr lang="fr-FR" sz="900" b="1" dirty="0"/>
              <a:t>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620640" y="1517450"/>
            <a:ext cx="945089" cy="382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S (-)-</a:t>
            </a:r>
            <a:r>
              <a:rPr lang="fr-FR" sz="900" b="1" dirty="0" err="1"/>
              <a:t>bacl</a:t>
            </a:r>
            <a:r>
              <a:rPr lang="fr-FR" sz="900" b="1" dirty="0"/>
              <a:t>.</a:t>
            </a:r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021134"/>
              </p:ext>
            </p:extLst>
          </p:nvPr>
        </p:nvGraphicFramePr>
        <p:xfrm>
          <a:off x="3218180" y="1821323"/>
          <a:ext cx="2150995" cy="143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3912277" y="1517450"/>
            <a:ext cx="995309" cy="382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R (+)-</a:t>
            </a:r>
            <a:r>
              <a:rPr lang="fr-FR" sz="900" b="1" dirty="0" err="1"/>
              <a:t>bacl</a:t>
            </a:r>
            <a:r>
              <a:rPr lang="fr-FR" sz="900" b="1" dirty="0"/>
              <a:t>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857017" y="2322771"/>
            <a:ext cx="481153" cy="42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15</a:t>
            </a:r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184122"/>
              </p:ext>
            </p:extLst>
          </p:nvPr>
        </p:nvGraphicFramePr>
        <p:xfrm>
          <a:off x="4925066" y="1807894"/>
          <a:ext cx="2145132" cy="142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ZoneTexte 33"/>
          <p:cNvSpPr txBox="1"/>
          <p:nvPr/>
        </p:nvSpPr>
        <p:spPr>
          <a:xfrm>
            <a:off x="6068373" y="2255113"/>
            <a:ext cx="378324" cy="42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7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704126" y="2617549"/>
            <a:ext cx="378324" cy="42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3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601070" y="2186924"/>
            <a:ext cx="378324" cy="42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/>
              <a:t>5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911433" y="3684538"/>
            <a:ext cx="157240" cy="7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7" name="Rectangle 46"/>
          <p:cNvSpPr/>
          <p:nvPr/>
        </p:nvSpPr>
        <p:spPr>
          <a:xfrm>
            <a:off x="3858223" y="3684538"/>
            <a:ext cx="157240" cy="73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8" name="Rectangle 47"/>
          <p:cNvSpPr/>
          <p:nvPr/>
        </p:nvSpPr>
        <p:spPr>
          <a:xfrm>
            <a:off x="4884949" y="3684538"/>
            <a:ext cx="157240" cy="7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49" name="ZoneTexte 48"/>
          <p:cNvSpPr txBox="1"/>
          <p:nvPr/>
        </p:nvSpPr>
        <p:spPr>
          <a:xfrm>
            <a:off x="3027484" y="3580278"/>
            <a:ext cx="7645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/>
              <a:t>Increase</a:t>
            </a:r>
            <a:endParaRPr lang="fr-FR" sz="10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5018866" y="3580278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/>
              <a:t>Decrease</a:t>
            </a:r>
            <a:endParaRPr lang="fr-FR" sz="10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3965311" y="3580278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/>
              <a:t>No change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829301" y="1466729"/>
            <a:ext cx="540940" cy="662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♂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531074" y="1466729"/>
            <a:ext cx="540940" cy="662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♂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253027" y="1466729"/>
            <a:ext cx="540940" cy="662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♂</a:t>
            </a:r>
          </a:p>
        </p:txBody>
      </p:sp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6908"/>
              </p:ext>
            </p:extLst>
          </p:nvPr>
        </p:nvGraphicFramePr>
        <p:xfrm>
          <a:off x="5257279" y="4121157"/>
          <a:ext cx="24384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672089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90263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0254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475559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2627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RS-Bac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768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Increased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72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 change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65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Decreased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092653"/>
                  </a:ext>
                </a:extLst>
              </a:tr>
            </a:tbl>
          </a:graphicData>
        </a:graphic>
      </p:graphicFrame>
      <p:graphicFrame>
        <p:nvGraphicFramePr>
          <p:cNvPr id="61" name="Tableau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613539"/>
              </p:ext>
            </p:extLst>
          </p:nvPr>
        </p:nvGraphicFramePr>
        <p:xfrm>
          <a:off x="1352314" y="4121157"/>
          <a:ext cx="24384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672089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90263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0254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475559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Males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2627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RS-Bac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768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Increased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6,7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72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 change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65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Decreased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93,3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33,3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092653"/>
                  </a:ext>
                </a:extLst>
              </a:tr>
            </a:tbl>
          </a:graphicData>
        </a:graphic>
      </p:graphicFrame>
      <p:sp>
        <p:nvSpPr>
          <p:cNvPr id="62" name="ZoneTexte 61"/>
          <p:cNvSpPr txBox="1"/>
          <p:nvPr/>
        </p:nvSpPr>
        <p:spPr>
          <a:xfrm>
            <a:off x="1352314" y="383108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5134382" y="3822546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Valeurs brutes</a:t>
            </a:r>
          </a:p>
        </p:txBody>
      </p:sp>
    </p:spTree>
    <p:extLst>
      <p:ext uri="{BB962C8B-B14F-4D97-AF65-F5344CB8AC3E}">
        <p14:creationId xmlns:p14="http://schemas.microsoft.com/office/powerpoint/2010/main" val="19601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20899" t="15296" r="48104" b="43115"/>
          <a:stretch/>
        </p:blipFill>
        <p:spPr>
          <a:xfrm>
            <a:off x="532013" y="2984271"/>
            <a:ext cx="3711840" cy="28013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3455" y="457200"/>
            <a:ext cx="166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 du Chi</a:t>
            </a:r>
            <a:r>
              <a:rPr lang="fr-FR" sz="2400" b="1" baseline="30000" dirty="0"/>
              <a:t>2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83929"/>
              </p:ext>
            </p:extLst>
          </p:nvPr>
        </p:nvGraphicFramePr>
        <p:xfrm>
          <a:off x="809970" y="1524401"/>
          <a:ext cx="24384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672089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90263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0254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47555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RS-Bac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R-bac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768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Increased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722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 change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65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Decreased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092653"/>
                  </a:ext>
                </a:extLst>
              </a:tr>
            </a:tbl>
          </a:graphicData>
        </a:graphic>
      </p:graphicFrame>
      <p:grpSp>
        <p:nvGrpSpPr>
          <p:cNvPr id="11" name="Groupe 10"/>
          <p:cNvGrpSpPr/>
          <p:nvPr/>
        </p:nvGrpSpPr>
        <p:grpSpPr>
          <a:xfrm>
            <a:off x="5106785" y="1516090"/>
            <a:ext cx="3789245" cy="4272020"/>
            <a:chOff x="5106785" y="1516090"/>
            <a:chExt cx="3789245" cy="427202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l="20954" t="16197" r="48272" b="43320"/>
            <a:stretch/>
          </p:blipFill>
          <p:spPr>
            <a:xfrm>
              <a:off x="5106785" y="2984271"/>
              <a:ext cx="3789245" cy="280383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803" y="1516090"/>
              <a:ext cx="2462997" cy="87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29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22218" y="656705"/>
            <a:ext cx="2407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T-Test de </a:t>
            </a:r>
            <a:r>
              <a:rPr lang="fr-FR" sz="2400" b="1" dirty="0" err="1"/>
              <a:t>Student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388225" y="1305098"/>
            <a:ext cx="666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Permet la comparaison de </a:t>
            </a:r>
            <a:r>
              <a:rPr lang="fr-FR" b="1" u="sng" dirty="0"/>
              <a:t>2 groupes</a:t>
            </a:r>
            <a:r>
              <a:rPr lang="fr-FR" dirty="0"/>
              <a:t> entre eux = comparaison simple</a:t>
            </a: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052031351"/>
              </p:ext>
            </p:extLst>
          </p:nvPr>
        </p:nvGraphicFramePr>
        <p:xfrm>
          <a:off x="1291243" y="2070330"/>
          <a:ext cx="42699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973968" y="2070330"/>
            <a:ext cx="27099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Non appariés : échantillons indépendants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Appariés : Même échantillon avec 2 traitements différents</a:t>
            </a:r>
          </a:p>
          <a:p>
            <a:endParaRPr lang="fr-FR" dirty="0"/>
          </a:p>
          <a:p>
            <a:r>
              <a:rPr lang="fr-FR" dirty="0"/>
              <a:t>Bilatéral : pas d’hypothèse sur le sens de la différence </a:t>
            </a:r>
            <a:r>
              <a:rPr lang="fr-FR" i="1" dirty="0"/>
              <a:t>a priori</a:t>
            </a:r>
          </a:p>
          <a:p>
            <a:endParaRPr lang="fr-FR" i="1" dirty="0"/>
          </a:p>
          <a:p>
            <a:r>
              <a:rPr lang="fr-FR" dirty="0"/>
              <a:t>Unilatéral : hypothèse dans le sens du résultat </a:t>
            </a:r>
            <a:r>
              <a:rPr lang="fr-FR" i="1" dirty="0"/>
              <a:t>a priori</a:t>
            </a:r>
          </a:p>
        </p:txBody>
      </p:sp>
    </p:spTree>
    <p:extLst>
      <p:ext uri="{BB962C8B-B14F-4D97-AF65-F5344CB8AC3E}">
        <p14:creationId xmlns:p14="http://schemas.microsoft.com/office/powerpoint/2010/main" val="38311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73578"/>
            <a:ext cx="253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 plus facile sur Excel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532" t="27367" r="27222" b="42067"/>
          <a:stretch/>
        </p:blipFill>
        <p:spPr>
          <a:xfrm>
            <a:off x="4792594" y="4264145"/>
            <a:ext cx="4114802" cy="22642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41349" t="27304" r="27499" b="41759"/>
          <a:stretch/>
        </p:blipFill>
        <p:spPr>
          <a:xfrm>
            <a:off x="640080" y="4264145"/>
            <a:ext cx="3616037" cy="20199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504" t="2123" r="62946" b="49430"/>
          <a:stretch/>
        </p:blipFill>
        <p:spPr>
          <a:xfrm>
            <a:off x="3690850" y="847896"/>
            <a:ext cx="4236557" cy="31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3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66" y="1618128"/>
            <a:ext cx="7378931" cy="404976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52773" y="571500"/>
            <a:ext cx="350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 unilatéral ou bilatéral</a:t>
            </a:r>
          </a:p>
        </p:txBody>
      </p:sp>
    </p:spTree>
    <p:extLst>
      <p:ext uri="{BB962C8B-B14F-4D97-AF65-F5344CB8AC3E}">
        <p14:creationId xmlns:p14="http://schemas.microsoft.com/office/powerpoint/2010/main" val="425523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93" y="2477191"/>
            <a:ext cx="5899265" cy="29496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4523" y="665018"/>
            <a:ext cx="25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One </a:t>
            </a:r>
            <a:r>
              <a:rPr lang="fr-FR" sz="2400" b="1" dirty="0" err="1"/>
              <a:t>sample</a:t>
            </a:r>
            <a:r>
              <a:rPr lang="fr-FR" sz="2400" b="1" dirty="0"/>
              <a:t> T-Test</a:t>
            </a:r>
          </a:p>
        </p:txBody>
      </p:sp>
    </p:spTree>
    <p:extLst>
      <p:ext uri="{BB962C8B-B14F-4D97-AF65-F5344CB8AC3E}">
        <p14:creationId xmlns:p14="http://schemas.microsoft.com/office/powerpoint/2010/main" val="152147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57250" y="1114424"/>
            <a:ext cx="7562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Les analyses statistiques sont les seuls outils qui nous permettent d’interpréter les données obtenues à partir d’une expérience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Sans statistiques vos résultats ne valent rien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Sans statistiques adaptées vos résultats ne valent rien</a:t>
            </a:r>
          </a:p>
        </p:txBody>
      </p:sp>
    </p:spTree>
    <p:extLst>
      <p:ext uri="{BB962C8B-B14F-4D97-AF65-F5344CB8AC3E}">
        <p14:creationId xmlns:p14="http://schemas.microsoft.com/office/powerpoint/2010/main" val="670864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1" y="1229115"/>
            <a:ext cx="562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https://www.graphpad.com/quickcalcs/oneSampleT1/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64523" y="665018"/>
            <a:ext cx="252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One </a:t>
            </a:r>
            <a:r>
              <a:rPr lang="fr-FR" sz="2400" b="1" dirty="0" err="1"/>
              <a:t>sample</a:t>
            </a:r>
            <a:r>
              <a:rPr lang="fr-FR" sz="2400" b="1" dirty="0"/>
              <a:t> T-Test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1634" t="216" r="26408" b="3733"/>
          <a:stretch/>
        </p:blipFill>
        <p:spPr>
          <a:xfrm>
            <a:off x="1604356" y="1729047"/>
            <a:ext cx="5586153" cy="48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7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196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1 voie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3905" y="1354974"/>
            <a:ext cx="4360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voie = 1 facteur</a:t>
            </a:r>
          </a:p>
          <a:p>
            <a:endParaRPr lang="fr-FR" dirty="0"/>
          </a:p>
          <a:p>
            <a:r>
              <a:rPr lang="fr-FR" dirty="0"/>
              <a:t>	1 facteur peut avoir plusieurs modalités</a:t>
            </a: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639858896"/>
              </p:ext>
            </p:extLst>
          </p:nvPr>
        </p:nvGraphicFramePr>
        <p:xfrm>
          <a:off x="1482436" y="249428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336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6334" y="565265"/>
            <a:ext cx="196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1 voie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14307" y="1252298"/>
            <a:ext cx="751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il n’y a que 2 modalités, la formule mathématique va se réduire à la formule mathématique du test </a:t>
            </a:r>
            <a:r>
              <a:rPr lang="fr-FR" i="1" dirty="0"/>
              <a:t>t</a:t>
            </a:r>
            <a:r>
              <a:rPr lang="fr-FR" dirty="0"/>
              <a:t> de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Comparaison simple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570" y="2302625"/>
            <a:ext cx="821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Ce que nous apporte l’ANOVA : il y a un effet du facteur étudié ou pas</a:t>
            </a:r>
          </a:p>
          <a:p>
            <a:endParaRPr lang="fr-FR" dirty="0"/>
          </a:p>
          <a:p>
            <a:r>
              <a:rPr lang="fr-FR" dirty="0"/>
              <a:t>Ce qu’elle ne nous dit pas même si elle montre un effet du facteur : </a:t>
            </a:r>
          </a:p>
          <a:p>
            <a:r>
              <a:rPr lang="fr-FR" dirty="0"/>
              <a:t>						la différence entre les groupes</a:t>
            </a: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383804943"/>
              </p:ext>
            </p:extLst>
          </p:nvPr>
        </p:nvGraphicFramePr>
        <p:xfrm>
          <a:off x="2291292" y="3906950"/>
          <a:ext cx="4346171" cy="251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747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196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1 voie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652507197"/>
              </p:ext>
            </p:extLst>
          </p:nvPr>
        </p:nvGraphicFramePr>
        <p:xfrm>
          <a:off x="2291292" y="1201697"/>
          <a:ext cx="4346171" cy="251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06334" y="4048298"/>
            <a:ext cx="8278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Si et seulement si l’ANOVA nous dit qu’il y a un effet du facteur</a:t>
            </a:r>
            <a:r>
              <a:rPr lang="fr-FR" dirty="0"/>
              <a:t>, il faut ensuite effectuer un test de comparaison multiple (autrement appelé test </a:t>
            </a:r>
            <a:r>
              <a:rPr lang="fr-FR" i="1" dirty="0"/>
              <a:t>post hoc</a:t>
            </a:r>
            <a:r>
              <a:rPr lang="fr-FR" dirty="0"/>
              <a:t>) </a:t>
            </a:r>
          </a:p>
          <a:p>
            <a:r>
              <a:rPr lang="fr-FR" dirty="0"/>
              <a:t>Il en existe de nombreux, c’est à vous de choisir celui que vous voulez</a:t>
            </a:r>
          </a:p>
          <a:p>
            <a:r>
              <a:rPr lang="fr-FR" dirty="0"/>
              <a:t>	- </a:t>
            </a:r>
            <a:r>
              <a:rPr lang="fr-FR" dirty="0" err="1"/>
              <a:t>Student</a:t>
            </a:r>
            <a:r>
              <a:rPr lang="fr-FR" dirty="0"/>
              <a:t>-Newman </a:t>
            </a:r>
            <a:r>
              <a:rPr lang="fr-FR" dirty="0" err="1"/>
              <a:t>Keuls</a:t>
            </a:r>
            <a:r>
              <a:rPr lang="fr-FR" dirty="0"/>
              <a:t> (SNK)</a:t>
            </a:r>
          </a:p>
          <a:p>
            <a:r>
              <a:rPr lang="fr-FR" dirty="0"/>
              <a:t>	- </a:t>
            </a:r>
            <a:r>
              <a:rPr lang="fr-FR" dirty="0" err="1"/>
              <a:t>Tukey</a:t>
            </a:r>
            <a:r>
              <a:rPr lang="fr-FR" dirty="0"/>
              <a:t> (plus </a:t>
            </a:r>
            <a:r>
              <a:rPr lang="fr-FR" dirty="0" err="1"/>
              <a:t>stringent</a:t>
            </a:r>
            <a:r>
              <a:rPr lang="fr-FR" dirty="0"/>
              <a:t> que le SNK)</a:t>
            </a:r>
          </a:p>
          <a:p>
            <a:r>
              <a:rPr lang="fr-FR" dirty="0"/>
              <a:t>	- Correction de </a:t>
            </a:r>
            <a:r>
              <a:rPr lang="fr-FR" dirty="0" err="1"/>
              <a:t>Bonferonni</a:t>
            </a:r>
            <a:r>
              <a:rPr lang="fr-FR" dirty="0"/>
              <a:t> (à utiliser si un grand nombre de comparaisons) </a:t>
            </a:r>
          </a:p>
          <a:p>
            <a:r>
              <a:rPr lang="fr-FR" dirty="0"/>
              <a:t>	- …</a:t>
            </a:r>
          </a:p>
        </p:txBody>
      </p:sp>
    </p:spTree>
    <p:extLst>
      <p:ext uri="{BB962C8B-B14F-4D97-AF65-F5344CB8AC3E}">
        <p14:creationId xmlns:p14="http://schemas.microsoft.com/office/powerpoint/2010/main" val="3222263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196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1 voie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48813" y="1122217"/>
            <a:ext cx="18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Mesures répétées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640" y="2069869"/>
            <a:ext cx="35980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Si individus différents</a:t>
            </a:r>
          </a:p>
          <a:p>
            <a:pPr algn="ctr"/>
            <a:r>
              <a:rPr lang="fr-FR" dirty="0"/>
              <a:t>le design est dit « 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subjects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Pas de mesures répétées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42266" y="1953490"/>
            <a:ext cx="36523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ce sont les mêmes individus qui reçoivent toutes les doses/produits</a:t>
            </a:r>
          </a:p>
          <a:p>
            <a:pPr algn="ctr"/>
            <a:r>
              <a:rPr lang="fr-FR" dirty="0"/>
              <a:t>le design est dit « 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 err="1"/>
              <a:t>subjects</a:t>
            </a:r>
            <a:r>
              <a:rPr lang="fr-FR" dirty="0"/>
              <a:t>)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Mesures répétées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2291292" y="2867891"/>
            <a:ext cx="418657" cy="89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965815" y="2867891"/>
            <a:ext cx="418657" cy="897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79671" y="4833084"/>
            <a:ext cx="3590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 forte puissance statistique car la comparaison va se faire chez le même individu en plus de la comparaison par groupe expérimental</a:t>
            </a:r>
          </a:p>
        </p:txBody>
      </p:sp>
    </p:spTree>
    <p:extLst>
      <p:ext uri="{BB962C8B-B14F-4D97-AF65-F5344CB8AC3E}">
        <p14:creationId xmlns:p14="http://schemas.microsoft.com/office/powerpoint/2010/main" val="262239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196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1 voie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97000" y="1253067"/>
            <a:ext cx="207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Implication pratique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56762" y="1716117"/>
            <a:ext cx="703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tableau des données il faut rajouter l’information de l’identité des individus pour que le logiciel comprenne que plusieurs données peuvent appartenir au même individu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17223" r="84119" b="13967"/>
          <a:stretch/>
        </p:blipFill>
        <p:spPr>
          <a:xfrm>
            <a:off x="4379267" y="2393914"/>
            <a:ext cx="1674400" cy="40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208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2 voies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13905" y="1354974"/>
            <a:ext cx="4360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voies = 2 facteurs</a:t>
            </a:r>
          </a:p>
          <a:p>
            <a:endParaRPr lang="fr-FR" dirty="0"/>
          </a:p>
          <a:p>
            <a:r>
              <a:rPr lang="fr-FR" dirty="0"/>
              <a:t>	1 facteur peut avoir plusieurs modalités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2084"/>
              </p:ext>
            </p:extLst>
          </p:nvPr>
        </p:nvGraphicFramePr>
        <p:xfrm>
          <a:off x="1995916" y="2809702"/>
          <a:ext cx="4664366" cy="358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rism Project" r:id="rId3" imgW="5148000" imgH="4176000" progId="Prism5.Document">
                  <p:embed/>
                </p:oleObj>
              </mc:Choice>
              <mc:Fallback>
                <p:oleObj name="Prism Project" r:id="rId3" imgW="5148000" imgH="4176000" progId="Prism5.Document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916" y="2809702"/>
                        <a:ext cx="4664366" cy="3587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58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208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2 voies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6334" y="1321076"/>
            <a:ext cx="35142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Ce que nous dit l’ANOVA 2 voies</a:t>
            </a:r>
          </a:p>
          <a:p>
            <a:endParaRPr lang="fr-FR" dirty="0"/>
          </a:p>
          <a:p>
            <a:r>
              <a:rPr lang="fr-FR" dirty="0"/>
              <a:t>	Effet ou pas du facteur 1</a:t>
            </a:r>
          </a:p>
          <a:p>
            <a:endParaRPr lang="fr-FR" dirty="0"/>
          </a:p>
          <a:p>
            <a:r>
              <a:rPr lang="fr-FR" dirty="0"/>
              <a:t>	Effet ou pas du facteur 2</a:t>
            </a:r>
          </a:p>
          <a:p>
            <a:endParaRPr lang="fr-FR" dirty="0"/>
          </a:p>
          <a:p>
            <a:r>
              <a:rPr lang="fr-FR" dirty="0"/>
              <a:t>	Interaction entre les 2 facteurs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6334" y="3738880"/>
            <a:ext cx="8134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Ce que ne nous dit pas l’ANOVA à 2 voies</a:t>
            </a:r>
          </a:p>
          <a:p>
            <a:endParaRPr lang="fr-FR" dirty="0"/>
          </a:p>
          <a:p>
            <a:r>
              <a:rPr lang="fr-FR" dirty="0"/>
              <a:t>	Quels groupes sont différents des autres </a:t>
            </a:r>
            <a:r>
              <a:rPr lang="fr-FR" dirty="0">
                <a:sym typeface="Wingdings" panose="05000000000000000000" pitchFamily="2" charset="2"/>
              </a:rPr>
              <a:t> tests de comparaisons multiple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	Attention, certaines personnes veulent absolument qu’il y ait une interaction 	entre les facteurs pour autoriser la comparaison multiple, alors que les tests de 	</a:t>
            </a:r>
            <a:r>
              <a:rPr lang="fr-FR" dirty="0" err="1">
                <a:sym typeface="Wingdings" panose="05000000000000000000" pitchFamily="2" charset="2"/>
              </a:rPr>
              <a:t>Tukey</a:t>
            </a:r>
            <a:r>
              <a:rPr lang="fr-FR" dirty="0">
                <a:sym typeface="Wingdings" panose="05000000000000000000" pitchFamily="2" charset="2"/>
              </a:rPr>
              <a:t> ou SNK ne sont pas « protégés » par l’ANOVA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1148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0487" t="11519" r="45436" b="7535"/>
          <a:stretch/>
        </p:blipFill>
        <p:spPr>
          <a:xfrm>
            <a:off x="4164676" y="749931"/>
            <a:ext cx="4405746" cy="5886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06334" y="565265"/>
            <a:ext cx="208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2 voies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726575" y="2502131"/>
            <a:ext cx="1438101" cy="3241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726575" y="2693324"/>
            <a:ext cx="1438101" cy="6816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726575" y="2826328"/>
            <a:ext cx="1438101" cy="1280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2726575" y="1753985"/>
            <a:ext cx="1438101" cy="2161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2726575" y="2161309"/>
            <a:ext cx="1438101" cy="137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107534" y="1551647"/>
            <a:ext cx="1683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Test de Normalité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75778" y="2012008"/>
            <a:ext cx="1327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Test d’égalité</a:t>
            </a:r>
          </a:p>
          <a:p>
            <a:r>
              <a:rPr lang="fr-FR" sz="1600" b="1" dirty="0"/>
              <a:t>des variances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90514" y="2664229"/>
            <a:ext cx="966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Facteur 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59772" y="3199266"/>
            <a:ext cx="966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Facteur 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200987" y="3847915"/>
            <a:ext cx="1837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Interaction</a:t>
            </a:r>
          </a:p>
          <a:p>
            <a:pPr algn="ctr"/>
            <a:r>
              <a:rPr lang="fr-FR" sz="1600" b="1" dirty="0"/>
              <a:t>Facteur 1/Facteur 2</a:t>
            </a:r>
          </a:p>
        </p:txBody>
      </p:sp>
    </p:spTree>
    <p:extLst>
      <p:ext uri="{BB962C8B-B14F-4D97-AF65-F5344CB8AC3E}">
        <p14:creationId xmlns:p14="http://schemas.microsoft.com/office/powerpoint/2010/main" val="2069971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62" y="1454143"/>
            <a:ext cx="5044260" cy="525364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3651" y="1084811"/>
            <a:ext cx="32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Résultats possibles d’une ANOVA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6334" y="565265"/>
            <a:ext cx="208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2 voies</a:t>
            </a:r>
          </a:p>
        </p:txBody>
      </p:sp>
    </p:spTree>
    <p:extLst>
      <p:ext uri="{BB962C8B-B14F-4D97-AF65-F5344CB8AC3E}">
        <p14:creationId xmlns:p14="http://schemas.microsoft.com/office/powerpoint/2010/main" val="25341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1525" y="609600"/>
            <a:ext cx="404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Avant le début de l’expérience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9826" y="1371600"/>
            <a:ext cx="78390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Il faut poser la question scientifique clairement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Il faut définir le ou les facteurs étudiés (et les modalités)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Il faut penser aux groupes contrôles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Evaluer le nombre d’individus par groupe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Ces conditions guideront au choix du test statistique adéquat</a:t>
            </a:r>
          </a:p>
          <a:p>
            <a:endParaRPr lang="fr-FR" sz="2000" b="1" dirty="0"/>
          </a:p>
          <a:p>
            <a:endParaRPr lang="fr-FR" sz="2000" b="1" dirty="0"/>
          </a:p>
          <a:p>
            <a:r>
              <a:rPr lang="fr-FR" sz="2000" b="1" dirty="0"/>
              <a:t>Une fois qu’on a fixé tous ces points on peut commencer l’expérience</a:t>
            </a:r>
          </a:p>
        </p:txBody>
      </p:sp>
    </p:spTree>
    <p:extLst>
      <p:ext uri="{BB962C8B-B14F-4D97-AF65-F5344CB8AC3E}">
        <p14:creationId xmlns:p14="http://schemas.microsoft.com/office/powerpoint/2010/main" val="3451912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60" y="1454143"/>
            <a:ext cx="5063434" cy="538152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33651" y="1084811"/>
            <a:ext cx="32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Résultats possibles d’une ANOVA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6334" y="565265"/>
            <a:ext cx="208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2 voies</a:t>
            </a:r>
          </a:p>
        </p:txBody>
      </p:sp>
    </p:spTree>
    <p:extLst>
      <p:ext uri="{BB962C8B-B14F-4D97-AF65-F5344CB8AC3E}">
        <p14:creationId xmlns:p14="http://schemas.microsoft.com/office/powerpoint/2010/main" val="3540340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06334" y="565265"/>
            <a:ext cx="208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ANOVA 2 voies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71848" y="1512916"/>
            <a:ext cx="7074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la même manière que pour l’ANOVA à une voie, il peut y avoir des mesures répétées</a:t>
            </a:r>
          </a:p>
          <a:p>
            <a:endParaRPr lang="fr-FR" dirty="0"/>
          </a:p>
          <a:p>
            <a:r>
              <a:rPr lang="fr-FR" dirty="0"/>
              <a:t>Souvent on appellera ça un design mixte « </a:t>
            </a:r>
            <a:r>
              <a:rPr lang="fr-FR" b="1" dirty="0" err="1"/>
              <a:t>between-within</a:t>
            </a:r>
            <a:r>
              <a:rPr lang="fr-FR" b="1" dirty="0"/>
              <a:t> </a:t>
            </a:r>
            <a:r>
              <a:rPr lang="fr-FR" dirty="0"/>
              <a:t>» </a:t>
            </a:r>
            <a:r>
              <a:rPr lang="fr-FR" dirty="0" err="1"/>
              <a:t>subjects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Il y aura un facteur dont les modalités seront répétées: </a:t>
            </a:r>
          </a:p>
          <a:p>
            <a:r>
              <a:rPr lang="fr-FR" dirty="0"/>
              <a:t>	Exemple des doses, chaque animal va recevoir les différentes 	modalités du facteur dose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il y aura un facteur dont les modalités ne seront pas répétées : </a:t>
            </a:r>
          </a:p>
          <a:p>
            <a:r>
              <a:rPr lang="fr-FR" dirty="0"/>
              <a:t>	Par exemple le sexe: chaque individu ne pourra se faire attribuer 	qu’une modalité du facteur sexe (mâle ou femelle)</a:t>
            </a:r>
          </a:p>
        </p:txBody>
      </p:sp>
    </p:spTree>
    <p:extLst>
      <p:ext uri="{BB962C8B-B14F-4D97-AF65-F5344CB8AC3E}">
        <p14:creationId xmlns:p14="http://schemas.microsoft.com/office/powerpoint/2010/main" val="192488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14153" y="590204"/>
            <a:ext cx="16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Corrélation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14153" y="1438274"/>
            <a:ext cx="683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ne prend plus en compte la moyenne ou la médiane du groupe mais chacun des individus de l’expérience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2813" t="27778" r="17187" b="22777"/>
          <a:stretch/>
        </p:blipFill>
        <p:spPr>
          <a:xfrm>
            <a:off x="2019299" y="2487143"/>
            <a:ext cx="5267325" cy="36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626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42188" t="22037" r="16875" b="22407"/>
          <a:stretch/>
        </p:blipFill>
        <p:spPr>
          <a:xfrm>
            <a:off x="1447799" y="1562680"/>
            <a:ext cx="5838826" cy="44571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4153" y="590204"/>
            <a:ext cx="16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Corrélation</a:t>
            </a:r>
          </a:p>
        </p:txBody>
      </p:sp>
    </p:spTree>
    <p:extLst>
      <p:ext uri="{BB962C8B-B14F-4D97-AF65-F5344CB8AC3E}">
        <p14:creationId xmlns:p14="http://schemas.microsoft.com/office/powerpoint/2010/main" val="3783162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3750" t="30185" r="15938" b="25741"/>
          <a:stretch/>
        </p:blipFill>
        <p:spPr>
          <a:xfrm>
            <a:off x="1579775" y="1733549"/>
            <a:ext cx="6102322" cy="375285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9650" y="742950"/>
            <a:ext cx="4417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Corrélation </a:t>
            </a:r>
            <a:r>
              <a:rPr lang="fr-FR" sz="2400" b="1" dirty="0" err="1"/>
              <a:t>veut-il</a:t>
            </a:r>
            <a:r>
              <a:rPr lang="fr-FR" sz="2400" b="1" dirty="0"/>
              <a:t> dire causalité?</a:t>
            </a:r>
          </a:p>
        </p:txBody>
      </p:sp>
    </p:spTree>
    <p:extLst>
      <p:ext uri="{BB962C8B-B14F-4D97-AF65-F5344CB8AC3E}">
        <p14:creationId xmlns:p14="http://schemas.microsoft.com/office/powerpoint/2010/main" val="2701293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247774"/>
            <a:ext cx="7542322" cy="5095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10275" y="714375"/>
            <a:ext cx="371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Corrélation </a:t>
            </a:r>
            <a:r>
              <a:rPr lang="fr-FR" sz="2000" b="1" dirty="0" err="1"/>
              <a:t>veut-il</a:t>
            </a:r>
            <a:r>
              <a:rPr lang="fr-FR" sz="2000" b="1" dirty="0"/>
              <a:t> dire causalité?</a:t>
            </a:r>
          </a:p>
        </p:txBody>
      </p:sp>
    </p:spTree>
    <p:extLst>
      <p:ext uri="{BB962C8B-B14F-4D97-AF65-F5344CB8AC3E}">
        <p14:creationId xmlns:p14="http://schemas.microsoft.com/office/powerpoint/2010/main" val="664836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1025" y="515389"/>
            <a:ext cx="174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Taille d’effet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9" y="2919112"/>
            <a:ext cx="3590925" cy="3590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123" y="1299686"/>
            <a:ext cx="744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statistique , une taille d'effet est un nombre mesurant la force de la relation entre deux variables dans une population statistique, ou une estimation basée sur un échantillon de cette quantité.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0370" y="2609341"/>
            <a:ext cx="4847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du </a:t>
            </a:r>
            <a:r>
              <a:rPr lang="fr-FR" i="1" dirty="0"/>
              <a:t>d</a:t>
            </a:r>
            <a:r>
              <a:rPr lang="fr-FR" dirty="0"/>
              <a:t> de Cohen</a:t>
            </a:r>
          </a:p>
          <a:p>
            <a:endParaRPr lang="fr-FR" dirty="0"/>
          </a:p>
          <a:p>
            <a:r>
              <a:rPr lang="fr-FR" dirty="0"/>
              <a:t>Le </a:t>
            </a:r>
            <a:r>
              <a:rPr lang="fr-FR" i="1" dirty="0"/>
              <a:t>d</a:t>
            </a:r>
            <a:r>
              <a:rPr lang="fr-FR" dirty="0"/>
              <a:t> de Cohen est défini comme la différence entre les deux moyennes divisée par l’écart-type pour les données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6563" t="43976" r="45937" b="29913"/>
          <a:stretch/>
        </p:blipFill>
        <p:spPr>
          <a:xfrm>
            <a:off x="381344" y="4352924"/>
            <a:ext cx="4499039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8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1025" y="515389"/>
            <a:ext cx="1745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Taille d’effet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1050" y="114349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biologie, la taille d’effet est plus importante que la statistique p de significativité.</a:t>
            </a:r>
          </a:p>
          <a:p>
            <a:endParaRPr lang="fr-FR" dirty="0"/>
          </a:p>
          <a:p>
            <a:r>
              <a:rPr lang="fr-FR" dirty="0"/>
              <a:t>On peut avoir un p &lt; 0,05 mais une taille d’effet très faible qui ne voudra rien dire d’un point de vue physiologique.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51" y="2545346"/>
            <a:ext cx="5179918" cy="18430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9" y="4833658"/>
            <a:ext cx="5493123" cy="18671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67600" y="38481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67600" y="611229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 = 16</a:t>
            </a:r>
          </a:p>
        </p:txBody>
      </p:sp>
    </p:spTree>
    <p:extLst>
      <p:ext uri="{BB962C8B-B14F-4D97-AF65-F5344CB8AC3E}">
        <p14:creationId xmlns:p14="http://schemas.microsoft.com/office/powerpoint/2010/main" val="200491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9833" y="532014"/>
            <a:ext cx="297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Données manquantes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90600" y="1514474"/>
            <a:ext cx="75914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Il arrive que dans une expérience il puisse manquer des données pour certains groupes.</a:t>
            </a:r>
          </a:p>
          <a:p>
            <a:endParaRPr lang="fr-FR" sz="2000" dirty="0"/>
          </a:p>
          <a:p>
            <a:r>
              <a:rPr lang="fr-FR" sz="2000" b="1" u="sng" dirty="0"/>
              <a:t>Comment s’en sortir?</a:t>
            </a:r>
          </a:p>
          <a:p>
            <a:endParaRPr lang="fr-FR" sz="2000" dirty="0"/>
          </a:p>
          <a:p>
            <a:r>
              <a:rPr lang="fr-FR" sz="2000" dirty="0"/>
              <a:t>Si il s’agit de mesures non répétées, ce n’est pas si grave. Il y aura des « n » différents dans les différents groupes</a:t>
            </a:r>
          </a:p>
          <a:p>
            <a:endParaRPr lang="fr-FR" sz="2000" dirty="0"/>
          </a:p>
          <a:p>
            <a:r>
              <a:rPr lang="fr-FR" sz="2000" dirty="0"/>
              <a:t>Si il s’agit de mesures répétées, là cela devient compliqué car les logiciels ont besoin d’avoir des valeurs pour chaque individus dans les différentes modalités</a:t>
            </a:r>
          </a:p>
          <a:p>
            <a:endParaRPr lang="fr-FR" sz="2000" dirty="0"/>
          </a:p>
          <a:p>
            <a:r>
              <a:rPr lang="fr-FR" sz="2000" dirty="0"/>
              <a:t>Il n’y a pas de méthode idéale</a:t>
            </a:r>
          </a:p>
        </p:txBody>
      </p:sp>
    </p:spTree>
    <p:extLst>
      <p:ext uri="{BB962C8B-B14F-4D97-AF65-F5344CB8AC3E}">
        <p14:creationId xmlns:p14="http://schemas.microsoft.com/office/powerpoint/2010/main" val="3851789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39833" y="532014"/>
            <a:ext cx="297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Données manquantes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28675" y="1562100"/>
            <a:ext cx="7981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première méthode</a:t>
            </a:r>
            <a:r>
              <a:rPr lang="fr-FR" dirty="0"/>
              <a:t>, et la plus simple, c’est de supprimer l’individu de l’étude dans sa globalité (pour toutes les modalités)</a:t>
            </a:r>
          </a:p>
          <a:p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problème si il y a beaucoup de données manquantes, on va réduire le « n »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La 2</a:t>
            </a:r>
            <a:r>
              <a:rPr lang="fr-FR" b="1" baseline="30000" dirty="0"/>
              <a:t>ème</a:t>
            </a:r>
            <a:r>
              <a:rPr lang="fr-FR" b="1" dirty="0"/>
              <a:t> méthode (très simple aussi)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Remplacer les données manquantes par la moyenne du groupe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on ne modifie pas la moyenne du groupe, mais on change la variabilité 		(on la réduit, donc on s’avantage)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	</a:t>
            </a:r>
            <a:r>
              <a:rPr lang="fr-FR" b="1" dirty="0">
                <a:sym typeface="Wingdings" panose="05000000000000000000" pitchFamily="2" charset="2"/>
              </a:rPr>
              <a:t>C’est la moins bonne statistiquement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462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1114" y="1641407"/>
            <a:ext cx="81880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1ère étape : Définir l’hypothèse nulle et l’hypothèse alternative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b="1" dirty="0"/>
              <a:t>L’hypothèse nulle H0 correspond à un non-effet de l’expérience</a:t>
            </a:r>
            <a:r>
              <a:rPr lang="fr-FR" sz="2000" dirty="0"/>
              <a:t>. </a:t>
            </a:r>
          </a:p>
          <a:p>
            <a:r>
              <a:rPr lang="fr-FR" dirty="0"/>
              <a:t>En général cela peut être l’égalité de paramètres statistiques comme la moyenne ou la variance de deux échantillons choisis dans une population. C’est ce que l’on va rejeter ou accepter.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b="1" dirty="0"/>
              <a:t>L’hypothèse alternative H1 est l’hypothèse que l’on cherche à montrer. </a:t>
            </a:r>
          </a:p>
          <a:p>
            <a:r>
              <a:rPr lang="fr-FR" dirty="0"/>
              <a:t>En général, c’est une hypothèse ‘opposée’ ou ‘contraire’ à l’hypothèse nulle.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03992" y="685800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La base des statistiques</a:t>
            </a:r>
          </a:p>
        </p:txBody>
      </p:sp>
    </p:spTree>
    <p:extLst>
      <p:ext uri="{BB962C8B-B14F-4D97-AF65-F5344CB8AC3E}">
        <p14:creationId xmlns:p14="http://schemas.microsoft.com/office/powerpoint/2010/main" val="3199816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4" t="53519" r="48021" b="21852"/>
          <a:stretch/>
        </p:blipFill>
        <p:spPr>
          <a:xfrm>
            <a:off x="342900" y="1647825"/>
            <a:ext cx="8345612" cy="22288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24050" y="4867275"/>
            <a:ext cx="703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https://cedric.cnam.fr/vertigo/Cours/ml/coursDonneesManquantes.html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39833" y="532014"/>
            <a:ext cx="297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Données manquantes</a:t>
            </a:r>
          </a:p>
        </p:txBody>
      </p:sp>
    </p:spTree>
    <p:extLst>
      <p:ext uri="{BB962C8B-B14F-4D97-AF65-F5344CB8AC3E}">
        <p14:creationId xmlns:p14="http://schemas.microsoft.com/office/powerpoint/2010/main" val="2308574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4647" y="465513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/>
              <a:t>Outlier</a:t>
            </a:r>
            <a:endParaRPr lang="fr-FR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2785" t="29003" r="45060" b="20235"/>
          <a:stretch/>
        </p:blipFill>
        <p:spPr>
          <a:xfrm>
            <a:off x="5885758" y="2856929"/>
            <a:ext cx="2302625" cy="29676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1" t="575" r="69184" b="60620"/>
          <a:stretch/>
        </p:blipFill>
        <p:spPr>
          <a:xfrm>
            <a:off x="632113" y="2911879"/>
            <a:ext cx="4031673" cy="285774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01445" y="1276964"/>
            <a:ext cx="8554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dirty="0" err="1"/>
              <a:t>outlier</a:t>
            </a:r>
            <a:r>
              <a:rPr lang="fr-FR" dirty="0"/>
              <a:t>, ou encore « une valeur extrême », est une valeur qui semble très différente de la majorité des données. Elle modifie la distribution mais également la moyenne. A elle seule, cette valeur peut modifier grandement la moyenne et encore plus la variabilité.</a:t>
            </a:r>
          </a:p>
        </p:txBody>
      </p:sp>
    </p:spTree>
    <p:extLst>
      <p:ext uri="{BB962C8B-B14F-4D97-AF65-F5344CB8AC3E}">
        <p14:creationId xmlns:p14="http://schemas.microsoft.com/office/powerpoint/2010/main" val="3747976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5" y="862369"/>
            <a:ext cx="8194348" cy="46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09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6001" t="13952" r="26770" b="14279"/>
          <a:stretch/>
        </p:blipFill>
        <p:spPr>
          <a:xfrm>
            <a:off x="1654232" y="881149"/>
            <a:ext cx="6447731" cy="551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98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252662"/>
            <a:ext cx="7315200" cy="32099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8690" y="657225"/>
            <a:ext cx="848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Correspondances entre test paramétriques et non paramétriques</a:t>
            </a:r>
          </a:p>
        </p:txBody>
      </p:sp>
    </p:spTree>
    <p:extLst>
      <p:ext uri="{BB962C8B-B14F-4D97-AF65-F5344CB8AC3E}">
        <p14:creationId xmlns:p14="http://schemas.microsoft.com/office/powerpoint/2010/main" val="321955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1398" y="922818"/>
            <a:ext cx="7830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Lors d’un test statistique, il faut bien comprendre qu’</a:t>
            </a:r>
            <a:r>
              <a:rPr lang="fr-FR" b="1" dirty="0"/>
              <a:t>on</a:t>
            </a:r>
            <a:r>
              <a:rPr lang="fr-FR" dirty="0"/>
              <a:t> </a:t>
            </a:r>
            <a:r>
              <a:rPr lang="fr-FR" b="1" dirty="0"/>
              <a:t>n’est jamais sûr à 100% du résultat</a:t>
            </a:r>
            <a:r>
              <a:rPr lang="fr-FR" dirty="0"/>
              <a:t>. Il y a toujours un risque de se tromper.  </a:t>
            </a:r>
          </a:p>
          <a:p>
            <a:endParaRPr lang="fr-FR" dirty="0"/>
          </a:p>
          <a:p>
            <a:r>
              <a:rPr lang="fr-FR" b="1" dirty="0"/>
              <a:t>L’erreur de première espèce </a:t>
            </a:r>
            <a:r>
              <a:rPr lang="el-GR" b="1" dirty="0"/>
              <a:t>α</a:t>
            </a:r>
            <a:r>
              <a:rPr lang="fr-FR" b="1" dirty="0"/>
              <a:t> </a:t>
            </a:r>
            <a:r>
              <a:rPr lang="fr-FR" dirty="0"/>
              <a:t>correspond au risque de rejeter l’hypothèse nulle H0 alors qu’elle est vrai : c’est un « faux positif  ». </a:t>
            </a:r>
          </a:p>
          <a:p>
            <a:endParaRPr lang="fr-FR" dirty="0"/>
          </a:p>
          <a:p>
            <a:r>
              <a:rPr lang="fr-FR" b="1" dirty="0"/>
              <a:t>L’erreur de deuxième espèce </a:t>
            </a:r>
            <a:r>
              <a:rPr lang="el-GR" b="1" dirty="0"/>
              <a:t>β</a:t>
            </a:r>
            <a:r>
              <a:rPr lang="fr-FR" dirty="0"/>
              <a:t> correspond au risque d’accepter l’hypothèse nulle alors qu’elle est fausse : c’est un « faux négatif  » 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85" y="3503327"/>
            <a:ext cx="4078951" cy="30129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05551" y="325060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La base des statistiques</a:t>
            </a:r>
          </a:p>
        </p:txBody>
      </p:sp>
    </p:spTree>
    <p:extLst>
      <p:ext uri="{BB962C8B-B14F-4D97-AF65-F5344CB8AC3E}">
        <p14:creationId xmlns:p14="http://schemas.microsoft.com/office/powerpoint/2010/main" val="346361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083" t="42222" r="10104" b="25926"/>
          <a:stretch/>
        </p:blipFill>
        <p:spPr>
          <a:xfrm>
            <a:off x="752475" y="2447924"/>
            <a:ext cx="7898828" cy="24479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05551" y="325060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La base des statistiques</a:t>
            </a:r>
          </a:p>
        </p:txBody>
      </p:sp>
    </p:spTree>
    <p:extLst>
      <p:ext uri="{BB962C8B-B14F-4D97-AF65-F5344CB8AC3E}">
        <p14:creationId xmlns:p14="http://schemas.microsoft.com/office/powerpoint/2010/main" val="13218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779" y="1750963"/>
            <a:ext cx="84443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Plus la </a:t>
            </a:r>
            <a:r>
              <a:rPr lang="fr-FR" sz="2400" dirty="0">
                <a:solidFill>
                  <a:srgbClr val="6E4CEB"/>
                </a:solidFill>
              </a:rPr>
              <a:t>p-value</a:t>
            </a:r>
            <a:r>
              <a:rPr lang="fr-FR" sz="2400" dirty="0">
                <a:solidFill>
                  <a:srgbClr val="000000"/>
                </a:solidFill>
              </a:rPr>
              <a:t> observée est faible, plus on a envie de rejeter H0 car cela veut dire que la valeur de la statistique utilisée pour le test est atypique pour H0.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Attention ! La </a:t>
            </a:r>
            <a:r>
              <a:rPr lang="fr-FR" sz="2400" dirty="0">
                <a:solidFill>
                  <a:srgbClr val="6E4CEB"/>
                </a:solidFill>
              </a:rPr>
              <a:t>p-value</a:t>
            </a:r>
            <a:r>
              <a:rPr lang="fr-FR" sz="2400" dirty="0">
                <a:solidFill>
                  <a:srgbClr val="000000"/>
                </a:solidFill>
              </a:rPr>
              <a:t> n’est pas la probabilité que l’hypothèse de test soit vraie. La </a:t>
            </a:r>
            <a:r>
              <a:rPr lang="fr-FR" sz="2400" dirty="0">
                <a:solidFill>
                  <a:srgbClr val="6E4CEB"/>
                </a:solidFill>
              </a:rPr>
              <a:t>p-value</a:t>
            </a:r>
            <a:r>
              <a:rPr lang="fr-FR" sz="2400" dirty="0">
                <a:solidFill>
                  <a:srgbClr val="000000"/>
                </a:solidFill>
              </a:rPr>
              <a:t> indique dans quelle mesure les données sont conformes à l’hypothèse de test (c’est-à-dire H0). 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1143000" y="771525"/>
            <a:ext cx="145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La </a:t>
            </a:r>
            <a:r>
              <a:rPr lang="fr-FR" sz="2400" b="1" i="1" dirty="0"/>
              <a:t>p</a:t>
            </a:r>
            <a:r>
              <a:rPr lang="fr-FR" sz="2400" b="1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111284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75" y="723900"/>
            <a:ext cx="404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Avant le début de l’expérience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8420" y="1620786"/>
            <a:ext cx="83475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faut déterminer le nombre de sujets que l’on va avoir besoin dans chaque groupe pour être capable de déterminer si une différence entre é ou plusieurs groupes et significative</a:t>
            </a:r>
          </a:p>
          <a:p>
            <a:endParaRPr lang="fr-FR" dirty="0"/>
          </a:p>
          <a:p>
            <a:r>
              <a:rPr lang="fr-FR" dirty="0"/>
              <a:t>Il faut un nombre minimum de données </a:t>
            </a:r>
          </a:p>
          <a:p>
            <a:endParaRPr lang="fr-FR" dirty="0"/>
          </a:p>
          <a:p>
            <a:r>
              <a:rPr lang="fr-FR" dirty="0"/>
              <a:t>En théorie au minimum 30 sujets par groupe expérimental</a:t>
            </a:r>
          </a:p>
          <a:p>
            <a:endParaRPr lang="fr-FR" dirty="0"/>
          </a:p>
          <a:p>
            <a:r>
              <a:rPr lang="fr-FR" dirty="0"/>
              <a:t>En réalité on peu descendre beaucoup plus bas et c’est la généralité en préclinique</a:t>
            </a:r>
          </a:p>
          <a:p>
            <a:endParaRPr lang="fr-FR" dirty="0"/>
          </a:p>
          <a:p>
            <a:r>
              <a:rPr lang="fr-FR" dirty="0"/>
              <a:t>Détermination du nombre par différentes manières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 on reprend ce qui a été fait dans la laboratoire précédemment</a:t>
            </a:r>
          </a:p>
          <a:p>
            <a:r>
              <a:rPr lang="fr-FR" dirty="0">
                <a:sym typeface="Wingdings" panose="05000000000000000000" pitchFamily="2" charset="2"/>
              </a:rPr>
              <a:t>	 on regarde ce qui se fait dans la littérature dans le même domaine</a:t>
            </a:r>
          </a:p>
          <a:p>
            <a:r>
              <a:rPr lang="fr-FR" dirty="0">
                <a:sym typeface="Wingdings" panose="05000000000000000000" pitchFamily="2" charset="2"/>
              </a:rPr>
              <a:t>	 on calcul une taille d’échantillon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04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2000" y="733425"/>
            <a:ext cx="4181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Calcul de la taille d’échantillons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23975" y="1571625"/>
            <a:ext cx="19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Test du </a:t>
            </a:r>
            <a:r>
              <a:rPr lang="fr-FR" dirty="0" err="1"/>
              <a:t>Sample</a:t>
            </a:r>
            <a:r>
              <a:rPr lang="fr-FR" dirty="0"/>
              <a:t> size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555" r="44480" b="26112"/>
          <a:stretch/>
        </p:blipFill>
        <p:spPr>
          <a:xfrm>
            <a:off x="923925" y="1476374"/>
            <a:ext cx="6534150" cy="48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81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1714</Words>
  <Application>Microsoft Office PowerPoint</Application>
  <PresentationFormat>Affichage à l'écran (4:3)</PresentationFormat>
  <Paragraphs>358</Paragraphs>
  <Slides>44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Thème Office</vt:lpstr>
      <vt:lpstr>Prism Project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Jeanblanc</dc:creator>
  <cp:lastModifiedBy>Jerome Jeanblanc</cp:lastModifiedBy>
  <cp:revision>36</cp:revision>
  <dcterms:created xsi:type="dcterms:W3CDTF">2022-03-04T14:59:21Z</dcterms:created>
  <dcterms:modified xsi:type="dcterms:W3CDTF">2023-03-31T14:02:18Z</dcterms:modified>
</cp:coreProperties>
</file>