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sldIdLst>
    <p:sldId id="268" r:id="rId2"/>
    <p:sldId id="269" r:id="rId3"/>
    <p:sldId id="270" r:id="rId4"/>
    <p:sldId id="271" r:id="rId5"/>
    <p:sldId id="266" r:id="rId6"/>
    <p:sldId id="272" r:id="rId7"/>
    <p:sldId id="273" r:id="rId8"/>
    <p:sldId id="278" r:id="rId9"/>
    <p:sldId id="274" r:id="rId10"/>
    <p:sldId id="275" r:id="rId11"/>
    <p:sldId id="276" r:id="rId12"/>
    <p:sldId id="27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52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26" d="100"/>
          <a:sy n="26" d="100"/>
        </p:scale>
        <p:origin x="90" y="10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CA8076-E511-438F-A478-30A8D86DBF71}"/>
              </a:ext>
            </a:extLst>
          </p:cNvPr>
          <p:cNvSpPr/>
          <p:nvPr userDrawn="1"/>
        </p:nvSpPr>
        <p:spPr>
          <a:xfrm>
            <a:off x="0" y="1"/>
            <a:ext cx="12192000" cy="6858000"/>
          </a:xfrm>
          <a:prstGeom prst="rect">
            <a:avLst/>
          </a:prstGeom>
          <a:solidFill>
            <a:srgbClr val="EA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p:cNvSpPr>
            <a:spLocks noGrp="1"/>
          </p:cNvSpPr>
          <p:nvPr>
            <p:ph type="ctrTitle"/>
          </p:nvPr>
        </p:nvSpPr>
        <p:spPr>
          <a:xfrm>
            <a:off x="1524000" y="1122363"/>
            <a:ext cx="9144000" cy="2392018"/>
          </a:xfrm>
        </p:spPr>
        <p:txBody>
          <a:bodyPr anchor="b"/>
          <a:lstStyle>
            <a:lvl1pPr algn="ctr">
              <a:defRPr sz="6000">
                <a:solidFill>
                  <a:schemeClr val="bg1"/>
                </a:solidFill>
                <a:latin typeface="+mn-lt"/>
              </a:defRPr>
            </a:lvl1pPr>
          </a:lstStyle>
          <a:p>
            <a:r>
              <a:rPr lang="fr-FR" dirty="0"/>
              <a:t>Modifiez le style du titre</a:t>
            </a:r>
          </a:p>
        </p:txBody>
      </p:sp>
      <p:pic>
        <p:nvPicPr>
          <p:cNvPr id="14" name="Image 13">
            <a:extLst>
              <a:ext uri="{FF2B5EF4-FFF2-40B4-BE49-F238E27FC236}">
                <a16:creationId xmlns:a16="http://schemas.microsoft.com/office/drawing/2014/main" id="{5D35B03D-8853-4102-82E9-DEB4AFF058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484332" y="225725"/>
            <a:ext cx="2367335" cy="852809"/>
          </a:xfrm>
          <a:prstGeom prst="rect">
            <a:avLst/>
          </a:prstGeom>
        </p:spPr>
      </p:pic>
      <p:sp>
        <p:nvSpPr>
          <p:cNvPr id="3" name="Sous-titre 2"/>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pic>
        <p:nvPicPr>
          <p:cNvPr id="16" name="Image 15">
            <a:extLst>
              <a:ext uri="{FF2B5EF4-FFF2-40B4-BE49-F238E27FC236}">
                <a16:creationId xmlns:a16="http://schemas.microsoft.com/office/drawing/2014/main" id="{AC5EE294-82A9-48DE-AE10-A4C837DAEDA9}"/>
              </a:ext>
            </a:extLst>
          </p:cNvPr>
          <p:cNvPicPr>
            <a:picLocks noChangeAspect="1"/>
          </p:cNvPicPr>
          <p:nvPr userDrawn="1"/>
        </p:nvPicPr>
        <p:blipFill>
          <a:blip r:embed="rId3">
            <a:extLst>
              <a:ext uri="{BEBA8EAE-BF5A-486C-A8C5-ECC9F3942E4B}">
                <a14:imgProps xmlns:a14="http://schemas.microsoft.com/office/drawing/2010/main">
                  <a14:imgLayer r:embed="rId4">
                    <a14:imgEffect>
                      <a14:saturation sat="0"/>
                    </a14:imgEffect>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199434" y="279488"/>
            <a:ext cx="2057400" cy="771525"/>
          </a:xfrm>
          <a:prstGeom prst="rect">
            <a:avLst/>
          </a:prstGeom>
        </p:spPr>
      </p:pic>
    </p:spTree>
    <p:extLst>
      <p:ext uri="{BB962C8B-B14F-4D97-AF65-F5344CB8AC3E}">
        <p14:creationId xmlns:p14="http://schemas.microsoft.com/office/powerpoint/2010/main" val="628565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DF825DA-E0A5-44B6-994B-6486041B5675}"/>
              </a:ext>
            </a:extLst>
          </p:cNvPr>
          <p:cNvSpPr/>
          <p:nvPr userDrawn="1"/>
        </p:nvSpPr>
        <p:spPr>
          <a:xfrm>
            <a:off x="0" y="0"/>
            <a:ext cx="12192000" cy="2603157"/>
          </a:xfrm>
          <a:prstGeom prst="rect">
            <a:avLst/>
          </a:prstGeom>
          <a:solidFill>
            <a:srgbClr val="EA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Image 8">
            <a:extLst>
              <a:ext uri="{FF2B5EF4-FFF2-40B4-BE49-F238E27FC236}">
                <a16:creationId xmlns:a16="http://schemas.microsoft.com/office/drawing/2014/main" id="{089977C6-8157-45A2-9362-A96578B37C2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3568" y="5820691"/>
            <a:ext cx="2084173" cy="864729"/>
          </a:xfrm>
          <a:prstGeom prst="rect">
            <a:avLst/>
          </a:prstGeom>
        </p:spPr>
      </p:pic>
      <p:sp>
        <p:nvSpPr>
          <p:cNvPr id="2" name="Titre 1"/>
          <p:cNvSpPr>
            <a:spLocks noGrp="1"/>
          </p:cNvSpPr>
          <p:nvPr>
            <p:ph type="title" hasCustomPrompt="1"/>
          </p:nvPr>
        </p:nvSpPr>
        <p:spPr>
          <a:xfrm>
            <a:off x="321276" y="1070745"/>
            <a:ext cx="11032524" cy="461665"/>
          </a:xfrm>
        </p:spPr>
        <p:txBody>
          <a:bodyPr>
            <a:normAutofit/>
          </a:bodyPr>
          <a:lstStyle>
            <a:lvl1pPr>
              <a:defRPr sz="2400" b="1">
                <a:solidFill>
                  <a:schemeClr val="bg1"/>
                </a:solidFill>
                <a:latin typeface="+mn-lt"/>
              </a:defRPr>
            </a:lvl1pPr>
          </a:lstStyle>
          <a:p>
            <a:r>
              <a:rPr lang="fr-FR" dirty="0"/>
              <a:t>TITRE DE LA PARTIE</a:t>
            </a:r>
          </a:p>
        </p:txBody>
      </p:sp>
      <p:sp>
        <p:nvSpPr>
          <p:cNvPr id="3" name="Espace réservé du contenu 2"/>
          <p:cNvSpPr>
            <a:spLocks noGrp="1"/>
          </p:cNvSpPr>
          <p:nvPr>
            <p:ph idx="1"/>
          </p:nvPr>
        </p:nvSpPr>
        <p:spPr>
          <a:xfrm>
            <a:off x="838200" y="2761433"/>
            <a:ext cx="10515600" cy="3415530"/>
          </a:xfrm>
          <a:prstGeom prst="rect">
            <a:avLst/>
          </a:prstGeo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4724400" y="6356350"/>
            <a:ext cx="2743200" cy="365125"/>
          </a:xfrm>
          <a:prstGeom prst="rect">
            <a:avLst/>
          </a:prstGeom>
        </p:spPr>
        <p:txBody>
          <a:bodyPr/>
          <a:lstStyle>
            <a:lvl1pPr algn="ctr">
              <a:defRPr>
                <a:solidFill>
                  <a:schemeClr val="bg1">
                    <a:lumMod val="65000"/>
                  </a:schemeClr>
                </a:solidFill>
              </a:defRPr>
            </a:lvl1pPr>
          </a:lstStyle>
          <a:p>
            <a:fld id="{6C916CB2-F6AD-4A44-BCEB-58077FD59450}" type="datetimeFigureOut">
              <a:rPr lang="fr-FR" smtClean="0"/>
              <a:pPr/>
              <a:t>03/12/2021</a:t>
            </a:fld>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lvl1pPr algn="r">
              <a:defRPr>
                <a:solidFill>
                  <a:schemeClr val="bg1">
                    <a:lumMod val="65000"/>
                  </a:schemeClr>
                </a:solidFill>
              </a:defRPr>
            </a:lvl1pPr>
          </a:lstStyle>
          <a:p>
            <a:fld id="{E310E12E-8242-47A1-ADED-554A72FCBD17}" type="slidenum">
              <a:rPr lang="fr-FR" smtClean="0"/>
              <a:pPr/>
              <a:t>‹N°›</a:t>
            </a:fld>
            <a:endParaRPr lang="fr-FR"/>
          </a:p>
        </p:txBody>
      </p:sp>
      <p:pic>
        <p:nvPicPr>
          <p:cNvPr id="10" name="Image 9">
            <a:extLst>
              <a:ext uri="{FF2B5EF4-FFF2-40B4-BE49-F238E27FC236}">
                <a16:creationId xmlns:a16="http://schemas.microsoft.com/office/drawing/2014/main" id="{75C42D32-5060-44C3-B5F8-0D6BD1FBE47E}"/>
              </a:ext>
            </a:extLst>
          </p:cNvPr>
          <p:cNvPicPr>
            <a:picLocks noChangeAspect="1"/>
          </p:cNvPicPr>
          <p:nvPr userDrawn="1"/>
        </p:nvPicPr>
        <p:blipFill>
          <a:blip r:embed="rId3">
            <a:extLst>
              <a:ext uri="{BEBA8EAE-BF5A-486C-A8C5-ECC9F3942E4B}">
                <a14:imgProps xmlns:a14="http://schemas.microsoft.com/office/drawing/2010/main">
                  <a14:imgLayer r:embed="rId4">
                    <a14:imgEffect>
                      <a14:saturation sat="0"/>
                    </a14:imgEffect>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9715500" y="915814"/>
            <a:ext cx="2057400" cy="771525"/>
          </a:xfrm>
          <a:prstGeom prst="rect">
            <a:avLst/>
          </a:prstGeom>
        </p:spPr>
      </p:pic>
    </p:spTree>
    <p:extLst>
      <p:ext uri="{BB962C8B-B14F-4D97-AF65-F5344CB8AC3E}">
        <p14:creationId xmlns:p14="http://schemas.microsoft.com/office/powerpoint/2010/main" val="892022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DF825DA-E0A5-44B6-994B-6486041B5675}"/>
              </a:ext>
            </a:extLst>
          </p:cNvPr>
          <p:cNvSpPr/>
          <p:nvPr userDrawn="1"/>
        </p:nvSpPr>
        <p:spPr>
          <a:xfrm>
            <a:off x="0" y="1"/>
            <a:ext cx="12192000" cy="1641512"/>
          </a:xfrm>
          <a:prstGeom prst="rect">
            <a:avLst/>
          </a:prstGeom>
          <a:solidFill>
            <a:srgbClr val="EA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Image 8">
            <a:extLst>
              <a:ext uri="{FF2B5EF4-FFF2-40B4-BE49-F238E27FC236}">
                <a16:creationId xmlns:a16="http://schemas.microsoft.com/office/drawing/2014/main" id="{089977C6-8157-45A2-9362-A96578B37C2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3568" y="5820691"/>
            <a:ext cx="2084173" cy="864729"/>
          </a:xfrm>
          <a:prstGeom prst="rect">
            <a:avLst/>
          </a:prstGeom>
        </p:spPr>
      </p:pic>
      <p:sp>
        <p:nvSpPr>
          <p:cNvPr id="2" name="Titre 1"/>
          <p:cNvSpPr>
            <a:spLocks noGrp="1"/>
          </p:cNvSpPr>
          <p:nvPr>
            <p:ph type="title" hasCustomPrompt="1"/>
          </p:nvPr>
        </p:nvSpPr>
        <p:spPr>
          <a:xfrm>
            <a:off x="321276" y="600940"/>
            <a:ext cx="11032524" cy="461665"/>
          </a:xfrm>
        </p:spPr>
        <p:txBody>
          <a:bodyPr>
            <a:normAutofit/>
          </a:bodyPr>
          <a:lstStyle>
            <a:lvl1pPr>
              <a:defRPr sz="2400" b="1">
                <a:solidFill>
                  <a:schemeClr val="bg1"/>
                </a:solidFill>
                <a:latin typeface="+mn-lt"/>
              </a:defRPr>
            </a:lvl1pPr>
          </a:lstStyle>
          <a:p>
            <a:r>
              <a:rPr lang="fr-FR" dirty="0"/>
              <a:t>TITRE DE LA PARTIE</a:t>
            </a:r>
          </a:p>
        </p:txBody>
      </p:sp>
      <p:sp>
        <p:nvSpPr>
          <p:cNvPr id="3" name="Espace réservé du contenu 2"/>
          <p:cNvSpPr>
            <a:spLocks noGrp="1"/>
          </p:cNvSpPr>
          <p:nvPr>
            <p:ph idx="1"/>
          </p:nvPr>
        </p:nvSpPr>
        <p:spPr>
          <a:xfrm>
            <a:off x="838200" y="1828800"/>
            <a:ext cx="10515600" cy="4348163"/>
          </a:xfrm>
          <a:prstGeom prst="rect">
            <a:avLst/>
          </a:prstGeo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4724400" y="6356350"/>
            <a:ext cx="2743200" cy="365125"/>
          </a:xfrm>
          <a:prstGeom prst="rect">
            <a:avLst/>
          </a:prstGeom>
        </p:spPr>
        <p:txBody>
          <a:bodyPr/>
          <a:lstStyle>
            <a:lvl1pPr algn="ctr">
              <a:defRPr>
                <a:solidFill>
                  <a:schemeClr val="bg1">
                    <a:lumMod val="65000"/>
                  </a:schemeClr>
                </a:solidFill>
              </a:defRPr>
            </a:lvl1pPr>
          </a:lstStyle>
          <a:p>
            <a:fld id="{6C916CB2-F6AD-4A44-BCEB-58077FD59450}" type="datetimeFigureOut">
              <a:rPr lang="fr-FR" smtClean="0"/>
              <a:pPr/>
              <a:t>03/12/2021</a:t>
            </a:fld>
            <a:endParaRPr lang="fr-FR"/>
          </a:p>
        </p:txBody>
      </p:sp>
      <p:sp>
        <p:nvSpPr>
          <p:cNvPr id="6" name="Espace réservé du numéro de diapositive 5"/>
          <p:cNvSpPr>
            <a:spLocks noGrp="1"/>
          </p:cNvSpPr>
          <p:nvPr>
            <p:ph type="sldNum" sz="quarter" idx="12"/>
          </p:nvPr>
        </p:nvSpPr>
        <p:spPr>
          <a:xfrm>
            <a:off x="8610600" y="6356350"/>
            <a:ext cx="2743200" cy="365125"/>
          </a:xfrm>
          <a:prstGeom prst="rect">
            <a:avLst/>
          </a:prstGeom>
        </p:spPr>
        <p:txBody>
          <a:bodyPr/>
          <a:lstStyle>
            <a:lvl1pPr algn="r">
              <a:defRPr>
                <a:solidFill>
                  <a:schemeClr val="bg1">
                    <a:lumMod val="65000"/>
                  </a:schemeClr>
                </a:solidFill>
              </a:defRPr>
            </a:lvl1pPr>
          </a:lstStyle>
          <a:p>
            <a:fld id="{E310E12E-8242-47A1-ADED-554A72FCBD17}" type="slidenum">
              <a:rPr lang="fr-FR" smtClean="0"/>
              <a:pPr/>
              <a:t>‹N°›</a:t>
            </a:fld>
            <a:endParaRPr lang="fr-FR"/>
          </a:p>
        </p:txBody>
      </p:sp>
      <p:pic>
        <p:nvPicPr>
          <p:cNvPr id="8" name="Image 7">
            <a:extLst>
              <a:ext uri="{FF2B5EF4-FFF2-40B4-BE49-F238E27FC236}">
                <a16:creationId xmlns:a16="http://schemas.microsoft.com/office/drawing/2014/main" id="{9B6C37CC-1659-4679-A669-F716F5B68716}"/>
              </a:ext>
            </a:extLst>
          </p:cNvPr>
          <p:cNvPicPr>
            <a:picLocks noChangeAspect="1"/>
          </p:cNvPicPr>
          <p:nvPr userDrawn="1"/>
        </p:nvPicPr>
        <p:blipFill>
          <a:blip r:embed="rId3">
            <a:extLst>
              <a:ext uri="{BEBA8EAE-BF5A-486C-A8C5-ECC9F3942E4B}">
                <a14:imgProps xmlns:a14="http://schemas.microsoft.com/office/drawing/2010/main">
                  <a14:imgLayer r:embed="rId4">
                    <a14:imgEffect>
                      <a14:saturation sat="0"/>
                    </a14:imgEffect>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9639300" y="429065"/>
            <a:ext cx="2057400" cy="771525"/>
          </a:xfrm>
          <a:prstGeom prst="rect">
            <a:avLst/>
          </a:prstGeom>
        </p:spPr>
      </p:pic>
    </p:spTree>
    <p:extLst>
      <p:ext uri="{BB962C8B-B14F-4D97-AF65-F5344CB8AC3E}">
        <p14:creationId xmlns:p14="http://schemas.microsoft.com/office/powerpoint/2010/main" val="183869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A59A6B0-2D7C-4CA2-BB66-0062323B7193}"/>
              </a:ext>
            </a:extLst>
          </p:cNvPr>
          <p:cNvSpPr/>
          <p:nvPr userDrawn="1"/>
        </p:nvSpPr>
        <p:spPr>
          <a:xfrm>
            <a:off x="0" y="5626443"/>
            <a:ext cx="12192000" cy="1231557"/>
          </a:xfrm>
          <a:prstGeom prst="rect">
            <a:avLst/>
          </a:prstGeom>
          <a:solidFill>
            <a:srgbClr val="EA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a:extLst>
              <a:ext uri="{FF2B5EF4-FFF2-40B4-BE49-F238E27FC236}">
                <a16:creationId xmlns:a16="http://schemas.microsoft.com/office/drawing/2014/main" id="{5DED8CE3-0775-48E6-8B09-24741D3AA4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80834" y="5842651"/>
            <a:ext cx="2364924" cy="851940"/>
          </a:xfrm>
          <a:prstGeom prst="rect">
            <a:avLst/>
          </a:prstGeom>
        </p:spPr>
      </p:pic>
      <p:sp>
        <p:nvSpPr>
          <p:cNvPr id="13" name="Espace réservé du contenu 2">
            <a:extLst>
              <a:ext uri="{FF2B5EF4-FFF2-40B4-BE49-F238E27FC236}">
                <a16:creationId xmlns:a16="http://schemas.microsoft.com/office/drawing/2014/main" id="{0472A753-F39B-4E0E-AAE5-064C80B88F3A}"/>
              </a:ext>
            </a:extLst>
          </p:cNvPr>
          <p:cNvSpPr>
            <a:spLocks noGrp="1"/>
          </p:cNvSpPr>
          <p:nvPr>
            <p:ph sz="half" idx="1"/>
          </p:nvPr>
        </p:nvSpPr>
        <p:spPr>
          <a:xfrm>
            <a:off x="474644" y="734954"/>
            <a:ext cx="11104084" cy="4728079"/>
          </a:xfrm>
          <a:prstGeom prst="rect">
            <a:avLst/>
          </a:prstGeo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pic>
        <p:nvPicPr>
          <p:cNvPr id="14" name="Image 13">
            <a:extLst>
              <a:ext uri="{FF2B5EF4-FFF2-40B4-BE49-F238E27FC236}">
                <a16:creationId xmlns:a16="http://schemas.microsoft.com/office/drawing/2014/main" id="{6264E521-4276-446D-8007-4766E4EC9685}"/>
              </a:ext>
            </a:extLst>
          </p:cNvPr>
          <p:cNvPicPr>
            <a:picLocks noChangeAspect="1"/>
          </p:cNvPicPr>
          <p:nvPr userDrawn="1"/>
        </p:nvPicPr>
        <p:blipFill>
          <a:blip r:embed="rId3">
            <a:extLst>
              <a:ext uri="{BEBA8EAE-BF5A-486C-A8C5-ECC9F3942E4B}">
                <a14:imgProps xmlns:a14="http://schemas.microsoft.com/office/drawing/2010/main">
                  <a14:imgLayer r:embed="rId4">
                    <a14:imgEffect>
                      <a14:saturation sat="0"/>
                    </a14:imgEffect>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46242" y="5856458"/>
            <a:ext cx="2057400" cy="771525"/>
          </a:xfrm>
          <a:prstGeom prst="rect">
            <a:avLst/>
          </a:prstGeom>
        </p:spPr>
      </p:pic>
    </p:spTree>
    <p:extLst>
      <p:ext uri="{BB962C8B-B14F-4D97-AF65-F5344CB8AC3E}">
        <p14:creationId xmlns:p14="http://schemas.microsoft.com/office/powerpoint/2010/main" val="3888633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3ACF2A-71F2-478C-B1F0-07AAB999014A}"/>
              </a:ext>
            </a:extLst>
          </p:cNvPr>
          <p:cNvSpPr/>
          <p:nvPr userDrawn="1"/>
        </p:nvSpPr>
        <p:spPr>
          <a:xfrm>
            <a:off x="0" y="1"/>
            <a:ext cx="12192000" cy="6858000"/>
          </a:xfrm>
          <a:prstGeom prst="rect">
            <a:avLst/>
          </a:prstGeom>
          <a:solidFill>
            <a:srgbClr val="EA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a:extLst>
              <a:ext uri="{FF2B5EF4-FFF2-40B4-BE49-F238E27FC236}">
                <a16:creationId xmlns:a16="http://schemas.microsoft.com/office/drawing/2014/main" id="{902414DB-55C4-4D83-8E4F-68951AE86830}"/>
              </a:ext>
            </a:extLst>
          </p:cNvPr>
          <p:cNvSpPr/>
          <p:nvPr userDrawn="1"/>
        </p:nvSpPr>
        <p:spPr>
          <a:xfrm>
            <a:off x="0" y="1"/>
            <a:ext cx="12192000" cy="6858000"/>
          </a:xfrm>
          <a:prstGeom prst="rect">
            <a:avLst/>
          </a:prstGeom>
          <a:solidFill>
            <a:srgbClr val="EA52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space réservé du texte 3">
            <a:extLst>
              <a:ext uri="{FF2B5EF4-FFF2-40B4-BE49-F238E27FC236}">
                <a16:creationId xmlns:a16="http://schemas.microsoft.com/office/drawing/2014/main" id="{C3B19479-F64D-4F09-9D2F-28BB849E1D3B}"/>
              </a:ext>
            </a:extLst>
          </p:cNvPr>
          <p:cNvSpPr>
            <a:spLocks noGrp="1"/>
          </p:cNvSpPr>
          <p:nvPr>
            <p:ph type="body" sz="half" idx="2" hasCustomPrompt="1"/>
          </p:nvPr>
        </p:nvSpPr>
        <p:spPr>
          <a:xfrm>
            <a:off x="4129881" y="4014469"/>
            <a:ext cx="3932237" cy="385464"/>
          </a:xfrm>
          <a:prstGeom prst="rect">
            <a:avLst/>
          </a:prstGeom>
        </p:spPr>
        <p:txBody>
          <a:bodyPr/>
          <a:lstStyle>
            <a:lvl1pPr marL="0" indent="0" algn="ctr">
              <a:buNone/>
              <a:defRPr sz="2800" b="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Slide de fin</a:t>
            </a:r>
          </a:p>
        </p:txBody>
      </p:sp>
      <p:pic>
        <p:nvPicPr>
          <p:cNvPr id="15" name="Image 14">
            <a:extLst>
              <a:ext uri="{FF2B5EF4-FFF2-40B4-BE49-F238E27FC236}">
                <a16:creationId xmlns:a16="http://schemas.microsoft.com/office/drawing/2014/main" id="{0B71DEA0-1B93-48B4-92B4-D64090834B8C}"/>
              </a:ext>
            </a:extLst>
          </p:cNvPr>
          <p:cNvPicPr>
            <a:picLocks noChangeAspect="1"/>
          </p:cNvPicPr>
          <p:nvPr userDrawn="1"/>
        </p:nvPicPr>
        <p:blipFill>
          <a:blip r:embed="rId2">
            <a:extLst>
              <a:ext uri="{BEBA8EAE-BF5A-486C-A8C5-ECC9F3942E4B}">
                <a14:imgProps xmlns:a14="http://schemas.microsoft.com/office/drawing/2010/main">
                  <a14:imgLayer r:embed="rId3">
                    <a14:imgEffect>
                      <a14:saturation sat="0"/>
                    </a14:imgEffect>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4651207" y="2077391"/>
            <a:ext cx="2889584" cy="1083594"/>
          </a:xfrm>
          <a:prstGeom prst="rect">
            <a:avLst/>
          </a:prstGeom>
        </p:spPr>
      </p:pic>
      <p:sp>
        <p:nvSpPr>
          <p:cNvPr id="16" name="ZoneTexte 15">
            <a:extLst>
              <a:ext uri="{FF2B5EF4-FFF2-40B4-BE49-F238E27FC236}">
                <a16:creationId xmlns:a16="http://schemas.microsoft.com/office/drawing/2014/main" id="{9D522C68-54A8-4476-873B-A166E16279A8}"/>
              </a:ext>
            </a:extLst>
          </p:cNvPr>
          <p:cNvSpPr txBox="1"/>
          <p:nvPr userDrawn="1"/>
        </p:nvSpPr>
        <p:spPr>
          <a:xfrm>
            <a:off x="1132973" y="6368698"/>
            <a:ext cx="9926052" cy="49244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300" b="1" spc="100" baseline="0" dirty="0"/>
              <a:t>(CC BY-NC-SA 4.0) </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1300" b="0" spc="100" baseline="0" dirty="0"/>
              <a:t>Attribution - Pas d’Utilisation Commerciale - Partage dans les Mêmes Conditions 4.0 International</a:t>
            </a:r>
          </a:p>
        </p:txBody>
      </p:sp>
      <p:pic>
        <p:nvPicPr>
          <p:cNvPr id="17" name="Image 16">
            <a:extLst>
              <a:ext uri="{FF2B5EF4-FFF2-40B4-BE49-F238E27FC236}">
                <a16:creationId xmlns:a16="http://schemas.microsoft.com/office/drawing/2014/main" id="{AB8407A1-02A9-401D-8DA8-9D787F8B2DC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676899" y="6082246"/>
            <a:ext cx="838200" cy="295275"/>
          </a:xfrm>
          <a:prstGeom prst="rect">
            <a:avLst/>
          </a:prstGeom>
        </p:spPr>
      </p:pic>
      <p:sp>
        <p:nvSpPr>
          <p:cNvPr id="18" name="Espace réservé du texte 13">
            <a:extLst>
              <a:ext uri="{FF2B5EF4-FFF2-40B4-BE49-F238E27FC236}">
                <a16:creationId xmlns:a16="http://schemas.microsoft.com/office/drawing/2014/main" id="{D2FA87EF-EDF7-4E89-BBB5-F35E1678777B}"/>
              </a:ext>
            </a:extLst>
          </p:cNvPr>
          <p:cNvSpPr>
            <a:spLocks noGrp="1"/>
          </p:cNvSpPr>
          <p:nvPr>
            <p:ph type="body" sz="quarter" idx="10" hasCustomPrompt="1"/>
          </p:nvPr>
        </p:nvSpPr>
        <p:spPr>
          <a:xfrm>
            <a:off x="3457458" y="5831655"/>
            <a:ext cx="5277079" cy="249344"/>
          </a:xfrm>
          <a:prstGeom prst="rect">
            <a:avLst/>
          </a:prstGeom>
        </p:spPr>
        <p:txBody>
          <a:bodyPr/>
          <a:lstStyle>
            <a:lvl1pPr marL="0" indent="0" algn="ctr">
              <a:buNone/>
              <a:defRPr sz="1300" b="1" spc="100" baseline="0"/>
            </a:lvl1pPr>
          </a:lstStyle>
          <a:p>
            <a:pPr lvl="0"/>
            <a:r>
              <a:rPr lang="fr-FR" dirty="0"/>
              <a:t>Indiquez votre nom ou signature</a:t>
            </a:r>
          </a:p>
        </p:txBody>
      </p:sp>
    </p:spTree>
    <p:extLst>
      <p:ext uri="{BB962C8B-B14F-4D97-AF65-F5344CB8AC3E}">
        <p14:creationId xmlns:p14="http://schemas.microsoft.com/office/powerpoint/2010/main" val="18373824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Classique UJM</a:t>
            </a:r>
          </a:p>
        </p:txBody>
      </p:sp>
    </p:spTree>
    <p:extLst>
      <p:ext uri="{BB962C8B-B14F-4D97-AF65-F5344CB8AC3E}">
        <p14:creationId xmlns:p14="http://schemas.microsoft.com/office/powerpoint/2010/main" val="689721484"/>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80" r:id="rId3"/>
    <p:sldLayoutId id="2147483667" r:id="rId4"/>
    <p:sldLayoutId id="2147483668"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creativecommons.fr/licences/les-6-licences/"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F16EAF-FCE2-42EF-B8C3-935E3D74B39B}"/>
              </a:ext>
            </a:extLst>
          </p:cNvPr>
          <p:cNvSpPr>
            <a:spLocks noGrp="1"/>
          </p:cNvSpPr>
          <p:nvPr>
            <p:ph type="ctrTitle"/>
          </p:nvPr>
        </p:nvSpPr>
        <p:spPr/>
        <p:txBody>
          <a:bodyPr/>
          <a:lstStyle/>
          <a:p>
            <a:r>
              <a:rPr lang="fr-FR" dirty="0"/>
              <a:t>DROIT D’AUTEUR ET ENSEIGNEMENT</a:t>
            </a:r>
          </a:p>
        </p:txBody>
      </p:sp>
      <p:sp>
        <p:nvSpPr>
          <p:cNvPr id="3" name="Espace réservé du texte 2">
            <a:extLst>
              <a:ext uri="{FF2B5EF4-FFF2-40B4-BE49-F238E27FC236}">
                <a16:creationId xmlns:a16="http://schemas.microsoft.com/office/drawing/2014/main" id="{34C5E191-23DF-4741-A3AF-59B2A6D5F815}"/>
              </a:ext>
            </a:extLst>
          </p:cNvPr>
          <p:cNvSpPr>
            <a:spLocks noGrp="1"/>
          </p:cNvSpPr>
          <p:nvPr>
            <p:ph type="subTitle" idx="1"/>
          </p:nvPr>
        </p:nvSpPr>
        <p:spPr/>
        <p:txBody>
          <a:bodyPr>
            <a:normAutofit/>
          </a:bodyPr>
          <a:lstStyle/>
          <a:p>
            <a:r>
              <a:rPr lang="fr-FR" dirty="0"/>
              <a:t>L’ESSENTIEL</a:t>
            </a:r>
          </a:p>
        </p:txBody>
      </p:sp>
    </p:spTree>
    <p:extLst>
      <p:ext uri="{BB962C8B-B14F-4D97-AF65-F5344CB8AC3E}">
        <p14:creationId xmlns:p14="http://schemas.microsoft.com/office/powerpoint/2010/main" val="141166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B8A4AF2-14B1-4860-ABD7-01561C4EA237}"/>
              </a:ext>
            </a:extLst>
          </p:cNvPr>
          <p:cNvSpPr/>
          <p:nvPr/>
        </p:nvSpPr>
        <p:spPr>
          <a:xfrm>
            <a:off x="5993176" y="1679518"/>
            <a:ext cx="198304" cy="46882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itre 6">
            <a:extLst>
              <a:ext uri="{FF2B5EF4-FFF2-40B4-BE49-F238E27FC236}">
                <a16:creationId xmlns:a16="http://schemas.microsoft.com/office/drawing/2014/main" id="{6E698D36-51D8-40A0-ABBB-66AC7901CC95}"/>
              </a:ext>
            </a:extLst>
          </p:cNvPr>
          <p:cNvSpPr>
            <a:spLocks noGrp="1"/>
          </p:cNvSpPr>
          <p:nvPr>
            <p:ph type="title"/>
          </p:nvPr>
        </p:nvSpPr>
        <p:spPr/>
        <p:txBody>
          <a:bodyPr>
            <a:normAutofit/>
          </a:bodyPr>
          <a:lstStyle/>
          <a:p>
            <a:r>
              <a:rPr lang="fr-FR" dirty="0"/>
              <a:t>LES LICENCES CREATIVE COMMONS</a:t>
            </a:r>
          </a:p>
        </p:txBody>
      </p:sp>
      <p:sp>
        <p:nvSpPr>
          <p:cNvPr id="9" name="Rectangle 8">
            <a:extLst>
              <a:ext uri="{FF2B5EF4-FFF2-40B4-BE49-F238E27FC236}">
                <a16:creationId xmlns:a16="http://schemas.microsoft.com/office/drawing/2014/main" id="{D76F562D-965A-4ED9-AD40-F2A4FA00A131}"/>
              </a:ext>
            </a:extLst>
          </p:cNvPr>
          <p:cNvSpPr/>
          <p:nvPr/>
        </p:nvSpPr>
        <p:spPr>
          <a:xfrm>
            <a:off x="1159846" y="2778084"/>
            <a:ext cx="9666659" cy="2800468"/>
          </a:xfrm>
          <a:prstGeom prst="rect">
            <a:avLst/>
          </a:prstGeom>
        </p:spPr>
        <p:txBody>
          <a:bodyPr wrap="square" numCol="1">
            <a:noAutofit/>
          </a:bodyPr>
          <a:lstStyle/>
          <a:p>
            <a:pPr algn="just"/>
            <a:r>
              <a:rPr lang="fr-FR" sz="1600" dirty="0"/>
              <a:t>Les Creative Commons concernent des</a:t>
            </a:r>
            <a:r>
              <a:rPr lang="fr-FR" sz="1600" b="1" dirty="0"/>
              <a:t> </a:t>
            </a:r>
            <a:r>
              <a:rPr lang="fr-FR" sz="1600" b="1" u="sng" dirty="0"/>
              <a:t>œuvres en usage partagé</a:t>
            </a:r>
            <a:r>
              <a:rPr lang="fr-FR" sz="1600" dirty="0"/>
              <a:t>, c'est-à-dire des œuvres que leurs auteurs destinent à l’usage commun et dont</a:t>
            </a:r>
            <a:r>
              <a:rPr lang="fr-FR" sz="1600" b="1" dirty="0"/>
              <a:t> ils abandonnent ou concèdent à titre gratuit tout ou partie des droits d’utilisation</a:t>
            </a:r>
            <a:r>
              <a:rPr lang="fr-FR" sz="1600" dirty="0"/>
              <a:t>, selon certaines conditions.</a:t>
            </a:r>
          </a:p>
          <a:p>
            <a:pPr algn="just"/>
            <a:endParaRPr lang="fr-FR" sz="1600" dirty="0"/>
          </a:p>
          <a:p>
            <a:pPr algn="just"/>
            <a:r>
              <a:rPr lang="fr-FR" sz="1600" dirty="0"/>
              <a:t>L’objectif de ces 6 licences est de </a:t>
            </a:r>
            <a:r>
              <a:rPr lang="fr-FR" sz="1600" b="1" dirty="0"/>
              <a:t>faciliter le partage </a:t>
            </a:r>
            <a:r>
              <a:rPr lang="fr-FR" sz="1600" dirty="0"/>
              <a:t>des créations en permettant aux titulaires de droits de choisir et d'exprimer les conditions d’utilisation de leurs œuvres et en informant les utilisateurs des utilisations autorisées à l’avance (attribution </a:t>
            </a:r>
            <a:r>
              <a:rPr lang="fr-FR" sz="1600" b="1" dirty="0">
                <a:solidFill>
                  <a:srgbClr val="EA5211"/>
                </a:solidFill>
              </a:rPr>
              <a:t>(BY)</a:t>
            </a:r>
            <a:r>
              <a:rPr lang="fr-FR" sz="1600" dirty="0"/>
              <a:t>, utilisation non commerciale </a:t>
            </a:r>
            <a:r>
              <a:rPr lang="fr-FR" sz="1600" b="1" dirty="0">
                <a:solidFill>
                  <a:srgbClr val="EA5211"/>
                </a:solidFill>
              </a:rPr>
              <a:t>(NC)</a:t>
            </a:r>
            <a:r>
              <a:rPr lang="fr-FR" sz="1600" dirty="0"/>
              <a:t>, partage dans les mêmes conditions </a:t>
            </a:r>
            <a:r>
              <a:rPr lang="fr-FR" sz="1600" b="1" dirty="0">
                <a:solidFill>
                  <a:srgbClr val="EA5211"/>
                </a:solidFill>
              </a:rPr>
              <a:t>(SA)</a:t>
            </a:r>
            <a:r>
              <a:rPr lang="fr-FR" sz="1600" dirty="0"/>
              <a:t>, pas de modification ou d’œuvre dérivée </a:t>
            </a:r>
            <a:r>
              <a:rPr lang="fr-FR" sz="1600" b="1" dirty="0">
                <a:solidFill>
                  <a:srgbClr val="EA5211"/>
                </a:solidFill>
              </a:rPr>
              <a:t>(ND)</a:t>
            </a:r>
            <a:r>
              <a:rPr lang="fr-FR" sz="1600" dirty="0"/>
              <a:t>). Elles suivent la logique suivante : </a:t>
            </a:r>
            <a:r>
              <a:rPr lang="fr-FR" sz="1600" b="1" dirty="0"/>
              <a:t>tout ce qui n’est pas interdit est autorisé, </a:t>
            </a:r>
            <a:r>
              <a:rPr lang="fr-FR" sz="1600" dirty="0"/>
              <a:t>logique inverse du droit d’auteur, où tout ce qui n’est pas explicitement autorisé est interdit.</a:t>
            </a:r>
          </a:p>
          <a:p>
            <a:pPr algn="just"/>
            <a:endParaRPr lang="fr-FR" sz="1600" dirty="0"/>
          </a:p>
          <a:p>
            <a:pPr algn="r"/>
            <a:r>
              <a:rPr lang="fr-FR" sz="1600" i="1" dirty="0"/>
              <a:t>Source : Creative Commons France - </a:t>
            </a:r>
            <a:r>
              <a:rPr lang="fr-FR" sz="1600" i="1" dirty="0">
                <a:hlinkClick r:id="rId2"/>
              </a:rPr>
              <a:t>http://creativecommons.fr/licences/les-6-licences/</a:t>
            </a:r>
            <a:endParaRPr lang="fr-FR" sz="1600" dirty="0"/>
          </a:p>
        </p:txBody>
      </p:sp>
      <p:pic>
        <p:nvPicPr>
          <p:cNvPr id="3" name="Image 2">
            <a:extLst>
              <a:ext uri="{FF2B5EF4-FFF2-40B4-BE49-F238E27FC236}">
                <a16:creationId xmlns:a16="http://schemas.microsoft.com/office/drawing/2014/main" id="{04B1031E-304E-4E20-9A88-BD10A64733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93239" y="1729094"/>
            <a:ext cx="999874" cy="999874"/>
          </a:xfrm>
          <a:prstGeom prst="rect">
            <a:avLst/>
          </a:prstGeom>
        </p:spPr>
      </p:pic>
      <p:sp>
        <p:nvSpPr>
          <p:cNvPr id="10" name="Espace réservé du texte 2">
            <a:extLst>
              <a:ext uri="{FF2B5EF4-FFF2-40B4-BE49-F238E27FC236}">
                <a16:creationId xmlns:a16="http://schemas.microsoft.com/office/drawing/2014/main" id="{C43D775B-011F-4D22-AAB8-E4D0ECC744A2}"/>
              </a:ext>
            </a:extLst>
          </p:cNvPr>
          <p:cNvSpPr txBox="1">
            <a:spLocks/>
          </p:cNvSpPr>
          <p:nvPr/>
        </p:nvSpPr>
        <p:spPr>
          <a:xfrm>
            <a:off x="3745736" y="5845712"/>
            <a:ext cx="7623671" cy="783688"/>
          </a:xfrm>
          <a:prstGeom prst="rect">
            <a:avLst/>
          </a:prstGeom>
          <a:solidFill>
            <a:schemeClr val="tx1"/>
          </a:solidFill>
        </p:spPr>
        <p:txBody>
          <a:bodyPr lIns="360000" tIns="72000" rIns="360000" bIns="72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600" dirty="0">
                <a:solidFill>
                  <a:schemeClr val="bg1"/>
                </a:solidFill>
              </a:rPr>
              <a:t>Tous ne sont donc pas forcément concernés. Il est essentiel de </a:t>
            </a:r>
            <a:r>
              <a:rPr lang="fr-FR" sz="1600" b="1" dirty="0">
                <a:solidFill>
                  <a:schemeClr val="bg1"/>
                </a:solidFill>
              </a:rPr>
              <a:t>signer</a:t>
            </a:r>
            <a:r>
              <a:rPr lang="fr-FR" sz="1600" dirty="0">
                <a:solidFill>
                  <a:schemeClr val="bg1"/>
                </a:solidFill>
              </a:rPr>
              <a:t> ses documents en y apposant son </a:t>
            </a:r>
            <a:r>
              <a:rPr lang="fr-FR" sz="1600" b="1" dirty="0">
                <a:solidFill>
                  <a:schemeClr val="bg1"/>
                </a:solidFill>
              </a:rPr>
              <a:t>identification auctoriale </a:t>
            </a:r>
            <a:r>
              <a:rPr lang="fr-FR" sz="1600" dirty="0">
                <a:solidFill>
                  <a:schemeClr val="bg1"/>
                </a:solidFill>
              </a:rPr>
              <a:t>choisie (Nom, date, structure, événement…).</a:t>
            </a:r>
          </a:p>
        </p:txBody>
      </p:sp>
      <p:sp>
        <p:nvSpPr>
          <p:cNvPr id="8" name="Espace réservé du texte 48">
            <a:extLst>
              <a:ext uri="{FF2B5EF4-FFF2-40B4-BE49-F238E27FC236}">
                <a16:creationId xmlns:a16="http://schemas.microsoft.com/office/drawing/2014/main" id="{D79EAC17-2575-4274-AE58-3FAC91B84088}"/>
              </a:ext>
            </a:extLst>
          </p:cNvPr>
          <p:cNvSpPr txBox="1">
            <a:spLocks/>
          </p:cNvSpPr>
          <p:nvPr/>
        </p:nvSpPr>
        <p:spPr>
          <a:xfrm>
            <a:off x="197545" y="6652688"/>
            <a:ext cx="2104979" cy="260397"/>
          </a:xfrm>
          <a:prstGeom prst="rect">
            <a:avLst/>
          </a:prstGeom>
        </p:spPr>
        <p:txBody>
          <a:bodyPr lIns="0"/>
          <a:lstStyle>
            <a:lvl1pPr marL="0" indent="0" algn="r"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900" dirty="0"/>
              <a:t>(CC BY-NC-SA 4.0) Florence Courtade 2021</a:t>
            </a:r>
          </a:p>
        </p:txBody>
      </p:sp>
    </p:spTree>
    <p:extLst>
      <p:ext uri="{BB962C8B-B14F-4D97-AF65-F5344CB8AC3E}">
        <p14:creationId xmlns:p14="http://schemas.microsoft.com/office/powerpoint/2010/main" val="2919319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B8A4AF2-14B1-4860-ABD7-01561C4EA237}"/>
              </a:ext>
            </a:extLst>
          </p:cNvPr>
          <p:cNvSpPr/>
          <p:nvPr/>
        </p:nvSpPr>
        <p:spPr>
          <a:xfrm>
            <a:off x="5993176" y="1679518"/>
            <a:ext cx="198304" cy="46882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A062BEB2-7963-4B60-8569-0963F4FDE691}"/>
              </a:ext>
            </a:extLst>
          </p:cNvPr>
          <p:cNvSpPr>
            <a:spLocks noGrp="1"/>
          </p:cNvSpPr>
          <p:nvPr>
            <p:ph type="title"/>
          </p:nvPr>
        </p:nvSpPr>
        <p:spPr/>
        <p:txBody>
          <a:bodyPr>
            <a:normAutofit/>
          </a:bodyPr>
          <a:lstStyle/>
          <a:p>
            <a:r>
              <a:rPr lang="fr-FR" dirty="0"/>
              <a:t>RAPPEL DES DEVOIRS DES ETUDIANTS</a:t>
            </a:r>
          </a:p>
        </p:txBody>
      </p:sp>
      <p:sp>
        <p:nvSpPr>
          <p:cNvPr id="9" name="Rectangle 8">
            <a:extLst>
              <a:ext uri="{FF2B5EF4-FFF2-40B4-BE49-F238E27FC236}">
                <a16:creationId xmlns:a16="http://schemas.microsoft.com/office/drawing/2014/main" id="{D76F562D-965A-4ED9-AD40-F2A4FA00A131}"/>
              </a:ext>
            </a:extLst>
          </p:cNvPr>
          <p:cNvSpPr/>
          <p:nvPr/>
        </p:nvSpPr>
        <p:spPr>
          <a:xfrm>
            <a:off x="594266" y="2202378"/>
            <a:ext cx="11003468" cy="3967067"/>
          </a:xfrm>
          <a:prstGeom prst="rect">
            <a:avLst/>
          </a:prstGeom>
        </p:spPr>
        <p:txBody>
          <a:bodyPr wrap="square" numCol="1">
            <a:noAutofit/>
          </a:bodyPr>
          <a:lstStyle/>
          <a:p>
            <a:pPr algn="just"/>
            <a:r>
              <a:rPr lang="fr-FR" sz="1600" dirty="0"/>
              <a:t>« Les cours donnés oralement ou remis par écrit par les enseignants de l’université, dans la mesure où ils portent l’empreinte de leur auteur, constituent des œuvres de l’esprit qui sont protégées par des droits de propriété [intellectuelle].</a:t>
            </a:r>
          </a:p>
          <a:p>
            <a:pPr algn="just"/>
            <a:r>
              <a:rPr lang="fr-FR" sz="1600" dirty="0"/>
              <a:t/>
            </a:r>
            <a:br>
              <a:rPr lang="fr-FR" sz="1600" dirty="0"/>
            </a:br>
            <a:r>
              <a:rPr lang="fr-FR" sz="1600" dirty="0"/>
              <a:t>Dès lors, le fait d’enregistrer, de filmer, diffuser, de céder le contenu d’un cours ou des « polycopiés » ou de les mettre en ligne notamment sur des plateformes d’échange (à titre gratuit ou contre rémunération) est illégal et susceptible de constituer un délit de contrefaçon.</a:t>
            </a:r>
          </a:p>
          <a:p>
            <a:pPr algn="just"/>
            <a:r>
              <a:rPr lang="fr-FR" sz="1600" dirty="0"/>
              <a:t/>
            </a:r>
            <a:br>
              <a:rPr lang="fr-FR" sz="1600" dirty="0"/>
            </a:br>
            <a:r>
              <a:rPr lang="fr-FR" sz="1600" dirty="0"/>
              <a:t>Or, la reproduction sans autorisation d’une œuvre protégée est punie de 3 ans d’emprisonnement et de 300 000 euros d’amende selon l’article L.335-2 du Code de la propriété intellectuelle.</a:t>
            </a:r>
          </a:p>
          <a:p>
            <a:pPr algn="just"/>
            <a:r>
              <a:rPr lang="fr-FR" sz="1600" dirty="0"/>
              <a:t/>
            </a:r>
            <a:br>
              <a:rPr lang="fr-FR" sz="1600" dirty="0"/>
            </a:br>
            <a:r>
              <a:rPr lang="fr-FR" sz="1600" dirty="0"/>
              <a:t>En outre, les étudiants qui commettent ces faits sont passibles de sanctions prononcées par la Section disciplinaire de l’Université, telles que des mesures d’exclusion de l’UJM ou de tout établissement public d’enseignement supérieur. »</a:t>
            </a:r>
          </a:p>
          <a:p>
            <a:pPr algn="just"/>
            <a:endParaRPr lang="fr-FR" sz="1600" dirty="0"/>
          </a:p>
          <a:p>
            <a:pPr algn="just"/>
            <a:endParaRPr lang="fr-FR" sz="1600" dirty="0"/>
          </a:p>
          <a:p>
            <a:pPr algn="r"/>
            <a:r>
              <a:rPr lang="fr-FR" sz="1400" i="1" dirty="0">
                <a:effectLst/>
              </a:rPr>
              <a:t>Courrier du 26 Octobre 2021 à l’ensemble des étudiants</a:t>
            </a:r>
          </a:p>
          <a:p>
            <a:pPr algn="r"/>
            <a:r>
              <a:rPr lang="fr-FR" sz="1400" i="1" dirty="0">
                <a:effectLst/>
              </a:rPr>
              <a:t>Présidence UJM - Direction de la communication</a:t>
            </a:r>
          </a:p>
        </p:txBody>
      </p:sp>
      <p:sp>
        <p:nvSpPr>
          <p:cNvPr id="5" name="Espace réservé du texte 48">
            <a:extLst>
              <a:ext uri="{FF2B5EF4-FFF2-40B4-BE49-F238E27FC236}">
                <a16:creationId xmlns:a16="http://schemas.microsoft.com/office/drawing/2014/main" id="{4B80EC0A-FC53-4121-88BF-8094FD91F042}"/>
              </a:ext>
            </a:extLst>
          </p:cNvPr>
          <p:cNvSpPr txBox="1">
            <a:spLocks/>
          </p:cNvSpPr>
          <p:nvPr/>
        </p:nvSpPr>
        <p:spPr>
          <a:xfrm>
            <a:off x="197545" y="6652688"/>
            <a:ext cx="2104979" cy="260397"/>
          </a:xfrm>
          <a:prstGeom prst="rect">
            <a:avLst/>
          </a:prstGeom>
        </p:spPr>
        <p:txBody>
          <a:bodyPr lIns="0"/>
          <a:lstStyle>
            <a:lvl1pPr marL="0" indent="0" algn="r"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900" dirty="0"/>
              <a:t>(CC BY-NC-SA 4.0) Florence Courtade 2021</a:t>
            </a:r>
          </a:p>
        </p:txBody>
      </p:sp>
    </p:spTree>
    <p:extLst>
      <p:ext uri="{BB962C8B-B14F-4D97-AF65-F5344CB8AC3E}">
        <p14:creationId xmlns:p14="http://schemas.microsoft.com/office/powerpoint/2010/main" val="3258631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67C4B1D-A2FB-46C3-AB24-7F42E6A5E7C8}"/>
              </a:ext>
            </a:extLst>
          </p:cNvPr>
          <p:cNvSpPr>
            <a:spLocks noGrp="1"/>
          </p:cNvSpPr>
          <p:nvPr>
            <p:ph type="title" idx="4294967295"/>
          </p:nvPr>
        </p:nvSpPr>
        <p:spPr>
          <a:xfrm>
            <a:off x="885825" y="4401240"/>
            <a:ext cx="10420350" cy="442913"/>
          </a:xfrm>
        </p:spPr>
        <p:txBody>
          <a:bodyPr>
            <a:normAutofit/>
          </a:bodyPr>
          <a:lstStyle/>
          <a:p>
            <a:pPr algn="ctr"/>
            <a:r>
              <a:rPr lang="fr-FR" sz="2400" b="1" dirty="0">
                <a:latin typeface="+mn-lt"/>
              </a:rPr>
              <a:t>Pour plus d’information : https://sup-ujm.univ-st-etienne.fr</a:t>
            </a:r>
          </a:p>
        </p:txBody>
      </p:sp>
      <p:sp>
        <p:nvSpPr>
          <p:cNvPr id="6" name="Espace réservé du texte 13">
            <a:extLst>
              <a:ext uri="{FF2B5EF4-FFF2-40B4-BE49-F238E27FC236}">
                <a16:creationId xmlns:a16="http://schemas.microsoft.com/office/drawing/2014/main" id="{31C73142-0A7F-412A-BAE4-7A69F0D91D9F}"/>
              </a:ext>
            </a:extLst>
          </p:cNvPr>
          <p:cNvSpPr txBox="1">
            <a:spLocks/>
          </p:cNvSpPr>
          <p:nvPr/>
        </p:nvSpPr>
        <p:spPr>
          <a:xfrm>
            <a:off x="3457458" y="5831655"/>
            <a:ext cx="5277079" cy="249344"/>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1300" b="1" kern="1200" spc="1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dirty="0"/>
              <a:t>Florence Courtade</a:t>
            </a:r>
          </a:p>
        </p:txBody>
      </p:sp>
    </p:spTree>
    <p:extLst>
      <p:ext uri="{BB962C8B-B14F-4D97-AF65-F5344CB8AC3E}">
        <p14:creationId xmlns:p14="http://schemas.microsoft.com/office/powerpoint/2010/main" val="2161955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6D3B2F-363C-4EE3-AB5B-E5E8EC3E5C09}"/>
              </a:ext>
            </a:extLst>
          </p:cNvPr>
          <p:cNvSpPr>
            <a:spLocks noGrp="1"/>
          </p:cNvSpPr>
          <p:nvPr>
            <p:ph type="title"/>
          </p:nvPr>
        </p:nvSpPr>
        <p:spPr/>
        <p:txBody>
          <a:bodyPr/>
          <a:lstStyle/>
          <a:p>
            <a:r>
              <a:rPr lang="fr-FR" dirty="0"/>
              <a:t>LE CODE DE LA PROPRIETE INTELLECTUELLE</a:t>
            </a:r>
          </a:p>
        </p:txBody>
      </p:sp>
      <p:sp>
        <p:nvSpPr>
          <p:cNvPr id="9" name="Espace réservé du texte 2">
            <a:extLst>
              <a:ext uri="{FF2B5EF4-FFF2-40B4-BE49-F238E27FC236}">
                <a16:creationId xmlns:a16="http://schemas.microsoft.com/office/drawing/2014/main" id="{22690D3E-BB56-4501-8FB4-CBA004E5C934}"/>
              </a:ext>
            </a:extLst>
          </p:cNvPr>
          <p:cNvSpPr txBox="1">
            <a:spLocks/>
          </p:cNvSpPr>
          <p:nvPr/>
        </p:nvSpPr>
        <p:spPr>
          <a:xfrm>
            <a:off x="4290475" y="3429000"/>
            <a:ext cx="3567084" cy="2452442"/>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t>Le </a:t>
            </a:r>
            <a:r>
              <a:rPr lang="fr-FR" sz="1700" b="1" dirty="0"/>
              <a:t>code de la propriété intellectuelle </a:t>
            </a:r>
            <a:r>
              <a:rPr lang="fr-FR" sz="1700" dirty="0"/>
              <a:t>est un document du droit français, créé par la loi n° 92-597 du 1er juillet 1992, publié au Journal officiel du 3 juillet 1992. La dernière version de ce texte est une version consolidée datant du 1 septembre 2021.</a:t>
            </a:r>
          </a:p>
        </p:txBody>
      </p:sp>
      <p:sp>
        <p:nvSpPr>
          <p:cNvPr id="10" name="Espace réservé du texte 2">
            <a:extLst>
              <a:ext uri="{FF2B5EF4-FFF2-40B4-BE49-F238E27FC236}">
                <a16:creationId xmlns:a16="http://schemas.microsoft.com/office/drawing/2014/main" id="{5931F40E-14DB-4C0E-BD00-E77E72484FD1}"/>
              </a:ext>
            </a:extLst>
          </p:cNvPr>
          <p:cNvSpPr txBox="1">
            <a:spLocks/>
          </p:cNvSpPr>
          <p:nvPr/>
        </p:nvSpPr>
        <p:spPr>
          <a:xfrm>
            <a:off x="8259674" y="3429000"/>
            <a:ext cx="3567084" cy="1772365"/>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t>La </a:t>
            </a:r>
            <a:r>
              <a:rPr lang="fr-FR" sz="1700" b="1" dirty="0"/>
              <a:t>Convention de Berne</a:t>
            </a:r>
            <a:r>
              <a:rPr lang="fr-FR" sz="1700" dirty="0"/>
              <a:t> du 9 septembre 1886, signée par 168 pays, instaure une protection des œuvres publiées comme non publiées, sans formalité d'enregistrement, mais les États peuvent exiger qu'elles fassent l’objet d'une fixation matérielle.</a:t>
            </a:r>
          </a:p>
        </p:txBody>
      </p:sp>
      <p:pic>
        <p:nvPicPr>
          <p:cNvPr id="15" name="Image 14">
            <a:extLst>
              <a:ext uri="{FF2B5EF4-FFF2-40B4-BE49-F238E27FC236}">
                <a16:creationId xmlns:a16="http://schemas.microsoft.com/office/drawing/2014/main" id="{95C9BFDF-6DF3-4018-877C-56AE89CEB2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0233" y="2420614"/>
            <a:ext cx="609600" cy="609600"/>
          </a:xfrm>
          <a:prstGeom prst="rect">
            <a:avLst/>
          </a:prstGeom>
        </p:spPr>
      </p:pic>
      <p:pic>
        <p:nvPicPr>
          <p:cNvPr id="17" name="Image 16">
            <a:extLst>
              <a:ext uri="{FF2B5EF4-FFF2-40B4-BE49-F238E27FC236}">
                <a16:creationId xmlns:a16="http://schemas.microsoft.com/office/drawing/2014/main" id="{EA1A23C3-9B2B-4DB3-A1E6-6C8555496E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49432" y="2420614"/>
            <a:ext cx="609600" cy="609600"/>
          </a:xfrm>
          <a:prstGeom prst="rect">
            <a:avLst/>
          </a:prstGeom>
        </p:spPr>
      </p:pic>
      <p:pic>
        <p:nvPicPr>
          <p:cNvPr id="21" name="Image 20">
            <a:extLst>
              <a:ext uri="{FF2B5EF4-FFF2-40B4-BE49-F238E27FC236}">
                <a16:creationId xmlns:a16="http://schemas.microsoft.com/office/drawing/2014/main" id="{9D30CDAB-5732-4A41-9598-02CCDD9E12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11034" y="2442648"/>
            <a:ext cx="609600" cy="609600"/>
          </a:xfrm>
          <a:prstGeom prst="rect">
            <a:avLst/>
          </a:prstGeom>
        </p:spPr>
      </p:pic>
      <p:sp>
        <p:nvSpPr>
          <p:cNvPr id="11" name="Espace réservé du texte 2">
            <a:extLst>
              <a:ext uri="{FF2B5EF4-FFF2-40B4-BE49-F238E27FC236}">
                <a16:creationId xmlns:a16="http://schemas.microsoft.com/office/drawing/2014/main" id="{12892F30-9E99-458A-BAEA-7EEBD586469D}"/>
              </a:ext>
            </a:extLst>
          </p:cNvPr>
          <p:cNvSpPr txBox="1">
            <a:spLocks/>
          </p:cNvSpPr>
          <p:nvPr/>
        </p:nvSpPr>
        <p:spPr>
          <a:xfrm>
            <a:off x="321276" y="3429000"/>
            <a:ext cx="3567085" cy="1772365"/>
          </a:xfrm>
          <a:prstGeom prst="rect">
            <a:avLst/>
          </a:prstGeom>
        </p:spPr>
        <p:txBody>
          <a:bodyPr lIns="90000"/>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fr-FR" sz="1700" dirty="0"/>
              <a:t>L’article 27 de la </a:t>
            </a:r>
            <a:r>
              <a:rPr lang="fr-FR" sz="1700" b="1" dirty="0"/>
              <a:t>Déclaration universelle des droits de l’homme </a:t>
            </a:r>
            <a:r>
              <a:rPr lang="fr-FR" sz="1700" dirty="0"/>
              <a:t>énonce que toute personne a droit à la protection des intérêts moraux et matériels découlant de toute production scientifique, littéraire ou artistique dont elle est l’auteur. </a:t>
            </a:r>
          </a:p>
        </p:txBody>
      </p:sp>
      <p:sp>
        <p:nvSpPr>
          <p:cNvPr id="12" name="Espace réservé du texte 48">
            <a:extLst>
              <a:ext uri="{FF2B5EF4-FFF2-40B4-BE49-F238E27FC236}">
                <a16:creationId xmlns:a16="http://schemas.microsoft.com/office/drawing/2014/main" id="{A61EBEE2-FB20-4FCE-AE91-D206C7D38FAB}"/>
              </a:ext>
            </a:extLst>
          </p:cNvPr>
          <p:cNvSpPr txBox="1">
            <a:spLocks/>
          </p:cNvSpPr>
          <p:nvPr/>
        </p:nvSpPr>
        <p:spPr>
          <a:xfrm>
            <a:off x="197545" y="6652688"/>
            <a:ext cx="2104979" cy="260397"/>
          </a:xfrm>
          <a:prstGeom prst="rect">
            <a:avLst/>
          </a:prstGeom>
        </p:spPr>
        <p:txBody>
          <a:bodyPr lIns="0"/>
          <a:lstStyle>
            <a:lvl1pPr marL="0" indent="0" algn="r"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900" dirty="0"/>
              <a:t>(CC BY-NC-SA 4.0) Florence Courtade 2021</a:t>
            </a:r>
          </a:p>
        </p:txBody>
      </p:sp>
    </p:spTree>
    <p:extLst>
      <p:ext uri="{BB962C8B-B14F-4D97-AF65-F5344CB8AC3E}">
        <p14:creationId xmlns:p14="http://schemas.microsoft.com/office/powerpoint/2010/main" val="3296990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96E37F-4C3C-49CD-9C3B-6AFD71203827}"/>
              </a:ext>
            </a:extLst>
          </p:cNvPr>
          <p:cNvSpPr>
            <a:spLocks noGrp="1"/>
          </p:cNvSpPr>
          <p:nvPr>
            <p:ph type="title"/>
          </p:nvPr>
        </p:nvSpPr>
        <p:spPr/>
        <p:txBody>
          <a:bodyPr>
            <a:normAutofit/>
          </a:bodyPr>
          <a:lstStyle/>
          <a:p>
            <a:r>
              <a:rPr lang="fr-FR" dirty="0"/>
              <a:t>LE DROIT D’AUTEUR</a:t>
            </a:r>
          </a:p>
        </p:txBody>
      </p:sp>
      <p:sp>
        <p:nvSpPr>
          <p:cNvPr id="6" name="Espace réservé du texte 2">
            <a:extLst>
              <a:ext uri="{FF2B5EF4-FFF2-40B4-BE49-F238E27FC236}">
                <a16:creationId xmlns:a16="http://schemas.microsoft.com/office/drawing/2014/main" id="{0042946F-4F01-4814-B564-B255D4C32649}"/>
              </a:ext>
            </a:extLst>
          </p:cNvPr>
          <p:cNvSpPr txBox="1">
            <a:spLocks/>
          </p:cNvSpPr>
          <p:nvPr/>
        </p:nvSpPr>
        <p:spPr>
          <a:xfrm>
            <a:off x="1486593" y="2045532"/>
            <a:ext cx="9218814" cy="1046245"/>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t>En France, le code de </a:t>
            </a:r>
            <a:r>
              <a:rPr lang="fr-FR" sz="1700" b="1" dirty="0"/>
              <a:t>propriété intellectuelle </a:t>
            </a:r>
            <a:r>
              <a:rPr lang="fr-FR" sz="1700" dirty="0"/>
              <a:t>décline deux composantes : </a:t>
            </a:r>
          </a:p>
          <a:p>
            <a:pPr algn="just"/>
            <a:r>
              <a:rPr lang="fr-FR" sz="1700" dirty="0"/>
              <a:t>	Les </a:t>
            </a:r>
            <a:r>
              <a:rPr lang="fr-FR" sz="1700" b="1" dirty="0"/>
              <a:t>droits moraux </a:t>
            </a:r>
            <a:r>
              <a:rPr lang="fr-FR" sz="1700" dirty="0"/>
              <a:t>: Articles L121-1 à L 121-9 ou </a:t>
            </a:r>
            <a:r>
              <a:rPr lang="fr-FR" sz="1700" b="1" dirty="0"/>
              <a:t>droits d'auteur</a:t>
            </a:r>
            <a:r>
              <a:rPr lang="fr-FR" sz="1700" dirty="0"/>
              <a:t>,  </a:t>
            </a:r>
          </a:p>
          <a:p>
            <a:pPr algn="just"/>
            <a:r>
              <a:rPr lang="fr-FR" sz="1700" dirty="0"/>
              <a:t>	Les </a:t>
            </a:r>
            <a:r>
              <a:rPr lang="fr-FR" sz="1700" b="1" dirty="0"/>
              <a:t>droits patrimoniaux </a:t>
            </a:r>
            <a:r>
              <a:rPr lang="fr-FR" sz="1700" dirty="0"/>
              <a:t>: Articles L122-1 à L122-12 ou </a:t>
            </a:r>
            <a:r>
              <a:rPr lang="fr-FR" sz="1700" b="1" dirty="0"/>
              <a:t>droits voisins</a:t>
            </a:r>
            <a:r>
              <a:rPr lang="fr-FR" sz="1700" dirty="0"/>
              <a:t> du droit d'auteur. </a:t>
            </a:r>
          </a:p>
        </p:txBody>
      </p:sp>
      <p:sp>
        <p:nvSpPr>
          <p:cNvPr id="7" name="Espace réservé du texte 2">
            <a:extLst>
              <a:ext uri="{FF2B5EF4-FFF2-40B4-BE49-F238E27FC236}">
                <a16:creationId xmlns:a16="http://schemas.microsoft.com/office/drawing/2014/main" id="{AB82603D-2930-413B-B889-3FAAFE5F559F}"/>
              </a:ext>
            </a:extLst>
          </p:cNvPr>
          <p:cNvSpPr txBox="1">
            <a:spLocks/>
          </p:cNvSpPr>
          <p:nvPr/>
        </p:nvSpPr>
        <p:spPr>
          <a:xfrm>
            <a:off x="132203" y="3635222"/>
            <a:ext cx="11699913" cy="1208402"/>
          </a:xfrm>
          <a:prstGeom prst="rect">
            <a:avLst/>
          </a:prstGeom>
        </p:spPr>
        <p:txBody>
          <a:bodyPr lIns="90000" numCol="2"/>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6213" algn="just"/>
            <a:r>
              <a:rPr lang="fr-FR" sz="1400" dirty="0"/>
              <a:t>C'est l'œuvre résultante, et sa forme, qui sont protégées, </a:t>
            </a:r>
            <a:r>
              <a:rPr lang="fr-FR" sz="1400" b="1" dirty="0"/>
              <a:t>non les idées</a:t>
            </a:r>
            <a:r>
              <a:rPr lang="fr-FR" sz="1400" dirty="0"/>
              <a:t> ni les informations qui en sont à l'origine, et qui, elles, restent </a:t>
            </a:r>
            <a:r>
              <a:rPr lang="fr-FR" sz="1400" b="1" dirty="0"/>
              <a:t>libres de droit</a:t>
            </a:r>
            <a:r>
              <a:rPr lang="fr-FR" sz="1400" dirty="0"/>
              <a:t>. </a:t>
            </a:r>
          </a:p>
          <a:p>
            <a:pPr marL="176213" algn="just"/>
            <a:r>
              <a:rPr lang="fr-FR" sz="1400" dirty="0"/>
              <a:t>Le traité de l’Organisation mondiale de la propriété intellectuelle sur le droit d’auteur, signé en 1996, reconnaît la protection des </a:t>
            </a:r>
            <a:r>
              <a:rPr lang="fr-FR" sz="1400" b="1" dirty="0"/>
              <a:t>programmes d'ordinateur </a:t>
            </a:r>
            <a:r>
              <a:rPr lang="fr-FR" sz="1400" dirty="0"/>
              <a:t>et </a:t>
            </a:r>
            <a:r>
              <a:rPr lang="fr-FR" sz="1400" b="1" dirty="0"/>
              <a:t>des bases de données</a:t>
            </a:r>
            <a:r>
              <a:rPr lang="fr-FR" sz="1400" dirty="0"/>
              <a:t> (droits </a:t>
            </a:r>
            <a:r>
              <a:rPr lang="fr-FR" sz="1400" b="1" i="1" dirty="0"/>
              <a:t>sui generis</a:t>
            </a:r>
            <a:r>
              <a:rPr lang="fr-FR" sz="1400" i="1" dirty="0"/>
              <a:t>)</a:t>
            </a:r>
            <a:r>
              <a:rPr lang="fr-FR" sz="1400" dirty="0"/>
              <a:t>. </a:t>
            </a:r>
          </a:p>
          <a:p>
            <a:pPr marL="176213" algn="just"/>
            <a:r>
              <a:rPr lang="fr-FR" sz="1400" dirty="0"/>
              <a:t>Les </a:t>
            </a:r>
            <a:r>
              <a:rPr lang="fr-FR" sz="1400" b="1" dirty="0"/>
              <a:t>dessins et modèles </a:t>
            </a:r>
            <a:r>
              <a:rPr lang="fr-FR" sz="1400" dirty="0"/>
              <a:t>bénéficient d'un cumul de protection entre la propriété intellectuelle et la propriété industrielle. Le code de la </a:t>
            </a:r>
            <a:r>
              <a:rPr lang="fr-FR" sz="1400" b="1" dirty="0"/>
              <a:t>propriété industrielle</a:t>
            </a:r>
            <a:r>
              <a:rPr lang="fr-FR" sz="1400" dirty="0"/>
              <a:t> régit les </a:t>
            </a:r>
            <a:r>
              <a:rPr lang="fr-FR" sz="1400" b="1" dirty="0"/>
              <a:t>brevets d'invention</a:t>
            </a:r>
            <a:r>
              <a:rPr lang="fr-FR" sz="1400" dirty="0"/>
              <a:t>, les </a:t>
            </a:r>
            <a:r>
              <a:rPr lang="fr-FR" sz="1400" b="1" dirty="0"/>
              <a:t>certificats d'obtention végétale </a:t>
            </a:r>
            <a:r>
              <a:rPr lang="fr-FR" sz="1400" dirty="0"/>
              <a:t>ainsi que les droits de protection </a:t>
            </a:r>
            <a:r>
              <a:rPr lang="fr-FR" sz="1400" b="1" dirty="0"/>
              <a:t>sui generis </a:t>
            </a:r>
            <a:r>
              <a:rPr lang="fr-FR" sz="1400" dirty="0"/>
              <a:t>des bases de données, et, d'autre part, les signes distinctifs, notamment la </a:t>
            </a:r>
            <a:r>
              <a:rPr lang="fr-FR" sz="1400" b="1" dirty="0"/>
              <a:t>marque commerciale</a:t>
            </a:r>
            <a:r>
              <a:rPr lang="fr-FR" sz="1400" dirty="0"/>
              <a:t>, le </a:t>
            </a:r>
            <a:r>
              <a:rPr lang="fr-FR" sz="1400" b="1" dirty="0"/>
              <a:t>nom de domaine </a:t>
            </a:r>
            <a:r>
              <a:rPr lang="fr-FR" sz="1400" dirty="0"/>
              <a:t>et </a:t>
            </a:r>
            <a:r>
              <a:rPr lang="fr-FR" sz="1400" b="1" dirty="0"/>
              <a:t>l'appellation d'origine</a:t>
            </a:r>
            <a:r>
              <a:rPr lang="fr-FR" sz="1400" dirty="0"/>
              <a:t>. </a:t>
            </a:r>
          </a:p>
        </p:txBody>
      </p:sp>
      <p:grpSp>
        <p:nvGrpSpPr>
          <p:cNvPr id="8" name="Groupe 7">
            <a:extLst>
              <a:ext uri="{FF2B5EF4-FFF2-40B4-BE49-F238E27FC236}">
                <a16:creationId xmlns:a16="http://schemas.microsoft.com/office/drawing/2014/main" id="{E42362D8-E02D-443D-955D-98690803B00C}"/>
              </a:ext>
            </a:extLst>
          </p:cNvPr>
          <p:cNvGrpSpPr/>
          <p:nvPr/>
        </p:nvGrpSpPr>
        <p:grpSpPr>
          <a:xfrm>
            <a:off x="3360143" y="5203236"/>
            <a:ext cx="8218583" cy="980501"/>
            <a:chOff x="2511846" y="5442333"/>
            <a:chExt cx="8218583" cy="980501"/>
          </a:xfrm>
        </p:grpSpPr>
        <p:sp>
          <p:nvSpPr>
            <p:cNvPr id="9" name="Rectangle 8">
              <a:extLst>
                <a:ext uri="{FF2B5EF4-FFF2-40B4-BE49-F238E27FC236}">
                  <a16:creationId xmlns:a16="http://schemas.microsoft.com/office/drawing/2014/main" id="{852AD842-E25B-48D1-B5F5-23CBE1A30321}"/>
                </a:ext>
              </a:extLst>
            </p:cNvPr>
            <p:cNvSpPr/>
            <p:nvPr/>
          </p:nvSpPr>
          <p:spPr>
            <a:xfrm>
              <a:off x="2511846" y="5442333"/>
              <a:ext cx="8218583" cy="980501"/>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0" name="Espace réservé du texte 2">
              <a:extLst>
                <a:ext uri="{FF2B5EF4-FFF2-40B4-BE49-F238E27FC236}">
                  <a16:creationId xmlns:a16="http://schemas.microsoft.com/office/drawing/2014/main" id="{5C4A89B0-2F14-468F-B855-502BD56C52F2}"/>
                </a:ext>
              </a:extLst>
            </p:cNvPr>
            <p:cNvSpPr txBox="1">
              <a:spLocks/>
            </p:cNvSpPr>
            <p:nvPr/>
          </p:nvSpPr>
          <p:spPr>
            <a:xfrm>
              <a:off x="2577744" y="5519945"/>
              <a:ext cx="7965930" cy="835880"/>
            </a:xfrm>
            <a:prstGeom prst="rect">
              <a:avLst/>
            </a:prstGeom>
            <a:noFill/>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6213" algn="just"/>
              <a:r>
                <a:rPr lang="fr-FR" sz="1800" dirty="0">
                  <a:solidFill>
                    <a:schemeClr val="bg1"/>
                  </a:solidFill>
                </a:rPr>
                <a:t>Le code de la propriété intellectuelle protège également l’auteur d’une </a:t>
              </a:r>
              <a:r>
                <a:rPr lang="fr-FR" sz="1800" b="1" dirty="0">
                  <a:solidFill>
                    <a:schemeClr val="bg1"/>
                  </a:solidFill>
                </a:rPr>
                <a:t>publication scientifique</a:t>
              </a:r>
              <a:r>
                <a:rPr lang="fr-FR" sz="1800" dirty="0">
                  <a:solidFill>
                    <a:schemeClr val="bg1"/>
                  </a:solidFill>
                </a:rPr>
                <a:t>, d’un </a:t>
              </a:r>
              <a:r>
                <a:rPr lang="fr-FR" sz="1800" b="1" dirty="0">
                  <a:solidFill>
                    <a:schemeClr val="bg1"/>
                  </a:solidFill>
                </a:rPr>
                <a:t>cours dispensé oralement</a:t>
              </a:r>
              <a:r>
                <a:rPr lang="fr-FR" sz="1800" dirty="0">
                  <a:solidFill>
                    <a:schemeClr val="bg1"/>
                  </a:solidFill>
                </a:rPr>
                <a:t>, d’une </a:t>
              </a:r>
              <a:r>
                <a:rPr lang="fr-FR" sz="1800" b="1" dirty="0">
                  <a:solidFill>
                    <a:schemeClr val="bg1"/>
                  </a:solidFill>
                </a:rPr>
                <a:t>communication à une conférence </a:t>
              </a:r>
              <a:r>
                <a:rPr lang="fr-FR" sz="1800" dirty="0">
                  <a:solidFill>
                    <a:schemeClr val="bg1"/>
                  </a:solidFill>
                </a:rPr>
                <a:t>sans aucune démarche administrative de sa part.</a:t>
              </a:r>
            </a:p>
          </p:txBody>
        </p:sp>
      </p:grpSp>
      <p:sp>
        <p:nvSpPr>
          <p:cNvPr id="11" name="Espace réservé du texte 48">
            <a:extLst>
              <a:ext uri="{FF2B5EF4-FFF2-40B4-BE49-F238E27FC236}">
                <a16:creationId xmlns:a16="http://schemas.microsoft.com/office/drawing/2014/main" id="{AD36970C-B780-4803-95BF-2DA313FA6AF6}"/>
              </a:ext>
            </a:extLst>
          </p:cNvPr>
          <p:cNvSpPr txBox="1">
            <a:spLocks/>
          </p:cNvSpPr>
          <p:nvPr/>
        </p:nvSpPr>
        <p:spPr>
          <a:xfrm>
            <a:off x="197545" y="6652688"/>
            <a:ext cx="2104979" cy="260397"/>
          </a:xfrm>
          <a:prstGeom prst="rect">
            <a:avLst/>
          </a:prstGeom>
        </p:spPr>
        <p:txBody>
          <a:bodyPr lIns="0"/>
          <a:lstStyle>
            <a:lvl1pPr marL="0" indent="0" algn="r"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900" dirty="0"/>
              <a:t>(CC BY-NC-SA 4.0) Florence Courtade 2021</a:t>
            </a:r>
          </a:p>
        </p:txBody>
      </p:sp>
      <p:sp>
        <p:nvSpPr>
          <p:cNvPr id="12" name="Espace réservé du texte 2">
            <a:extLst>
              <a:ext uri="{FF2B5EF4-FFF2-40B4-BE49-F238E27FC236}">
                <a16:creationId xmlns:a16="http://schemas.microsoft.com/office/drawing/2014/main" id="{927291A9-9FA8-43B1-995E-EF3CCD0A7EC9}"/>
              </a:ext>
            </a:extLst>
          </p:cNvPr>
          <p:cNvSpPr txBox="1">
            <a:spLocks/>
          </p:cNvSpPr>
          <p:nvPr/>
        </p:nvSpPr>
        <p:spPr>
          <a:xfrm>
            <a:off x="3360143" y="6333508"/>
            <a:ext cx="8218583" cy="412818"/>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200" i="1" dirty="0"/>
              <a:t>Si l’on souhaite utiliser une photo, également protégée par le droit d’auteur, mais dont on ne connait pas le photographe, on peut simplement mentionner « Droits réservés ».</a:t>
            </a:r>
          </a:p>
        </p:txBody>
      </p:sp>
    </p:spTree>
    <p:extLst>
      <p:ext uri="{BB962C8B-B14F-4D97-AF65-F5344CB8AC3E}">
        <p14:creationId xmlns:p14="http://schemas.microsoft.com/office/powerpoint/2010/main" val="1540426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B8A4AF2-14B1-4860-ABD7-01561C4EA237}"/>
              </a:ext>
            </a:extLst>
          </p:cNvPr>
          <p:cNvSpPr/>
          <p:nvPr/>
        </p:nvSpPr>
        <p:spPr>
          <a:xfrm>
            <a:off x="5993176" y="1679518"/>
            <a:ext cx="198304" cy="46882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BA78E176-1772-4628-90A0-A12A3C9BF04A}"/>
              </a:ext>
            </a:extLst>
          </p:cNvPr>
          <p:cNvSpPr>
            <a:spLocks noGrp="1"/>
          </p:cNvSpPr>
          <p:nvPr>
            <p:ph type="title"/>
          </p:nvPr>
        </p:nvSpPr>
        <p:spPr/>
        <p:txBody>
          <a:bodyPr/>
          <a:lstStyle/>
          <a:p>
            <a:r>
              <a:rPr lang="fr-FR" dirty="0"/>
              <a:t>LES DROITS MORAUX</a:t>
            </a:r>
          </a:p>
        </p:txBody>
      </p:sp>
      <p:grpSp>
        <p:nvGrpSpPr>
          <p:cNvPr id="14" name="Groupe 13">
            <a:extLst>
              <a:ext uri="{FF2B5EF4-FFF2-40B4-BE49-F238E27FC236}">
                <a16:creationId xmlns:a16="http://schemas.microsoft.com/office/drawing/2014/main" id="{5B58891B-3302-4B00-A4DA-32AACFE757FC}"/>
              </a:ext>
            </a:extLst>
          </p:cNvPr>
          <p:cNvGrpSpPr/>
          <p:nvPr/>
        </p:nvGrpSpPr>
        <p:grpSpPr>
          <a:xfrm>
            <a:off x="264405" y="1883884"/>
            <a:ext cx="11688896" cy="548967"/>
            <a:chOff x="264405" y="1883884"/>
            <a:chExt cx="11688896" cy="548967"/>
          </a:xfrm>
        </p:grpSpPr>
        <p:sp>
          <p:nvSpPr>
            <p:cNvPr id="13" name="Rectangle 12">
              <a:extLst>
                <a:ext uri="{FF2B5EF4-FFF2-40B4-BE49-F238E27FC236}">
                  <a16:creationId xmlns:a16="http://schemas.microsoft.com/office/drawing/2014/main" id="{8E83A64F-CA84-4658-9668-0BFB669E03FC}"/>
                </a:ext>
              </a:extLst>
            </p:cNvPr>
            <p:cNvSpPr/>
            <p:nvPr/>
          </p:nvSpPr>
          <p:spPr>
            <a:xfrm>
              <a:off x="264405" y="1883884"/>
              <a:ext cx="11688896" cy="54896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6" name="Espace réservé du texte 2">
              <a:extLst>
                <a:ext uri="{FF2B5EF4-FFF2-40B4-BE49-F238E27FC236}">
                  <a16:creationId xmlns:a16="http://schemas.microsoft.com/office/drawing/2014/main" id="{CE904B0D-CA76-4BB8-A411-34D37773FDCA}"/>
                </a:ext>
              </a:extLst>
            </p:cNvPr>
            <p:cNvSpPr txBox="1">
              <a:spLocks/>
            </p:cNvSpPr>
            <p:nvPr/>
          </p:nvSpPr>
          <p:spPr>
            <a:xfrm>
              <a:off x="443361" y="2002600"/>
              <a:ext cx="11297933" cy="348271"/>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solidFill>
                    <a:schemeClr val="bg1"/>
                  </a:solidFill>
                </a:rPr>
                <a:t>Les </a:t>
              </a:r>
              <a:r>
                <a:rPr lang="fr-FR" sz="1700" b="1" dirty="0">
                  <a:solidFill>
                    <a:schemeClr val="bg1"/>
                  </a:solidFill>
                </a:rPr>
                <a:t>droits moraux </a:t>
              </a:r>
              <a:r>
                <a:rPr lang="fr-FR" sz="1700" dirty="0">
                  <a:solidFill>
                    <a:schemeClr val="bg1"/>
                  </a:solidFill>
                </a:rPr>
                <a:t>sont liés à la personne de l'auteur et sont</a:t>
              </a:r>
              <a:r>
                <a:rPr lang="fr-FR" sz="1700" b="1" dirty="0">
                  <a:solidFill>
                    <a:schemeClr val="bg1"/>
                  </a:solidFill>
                </a:rPr>
                <a:t> inaliénables, perpétuels et imprescriptibles.</a:t>
              </a:r>
              <a:endParaRPr lang="fr-FR" sz="1700" dirty="0">
                <a:solidFill>
                  <a:schemeClr val="bg1"/>
                </a:solidFill>
              </a:endParaRPr>
            </a:p>
          </p:txBody>
        </p:sp>
      </p:grpSp>
      <p:sp>
        <p:nvSpPr>
          <p:cNvPr id="7" name="Espace réservé du texte 2">
            <a:extLst>
              <a:ext uri="{FF2B5EF4-FFF2-40B4-BE49-F238E27FC236}">
                <a16:creationId xmlns:a16="http://schemas.microsoft.com/office/drawing/2014/main" id="{0CE00B55-255C-4347-9B12-1A1B881A4814}"/>
              </a:ext>
            </a:extLst>
          </p:cNvPr>
          <p:cNvSpPr txBox="1">
            <a:spLocks/>
          </p:cNvSpPr>
          <p:nvPr/>
        </p:nvSpPr>
        <p:spPr>
          <a:xfrm>
            <a:off x="807904" y="3350950"/>
            <a:ext cx="4913522" cy="348271"/>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t>droit de </a:t>
            </a:r>
            <a:r>
              <a:rPr lang="fr-FR" sz="1700" b="1" dirty="0"/>
              <a:t>revendiquer la paternité </a:t>
            </a:r>
            <a:r>
              <a:rPr lang="fr-FR" sz="1700" dirty="0"/>
              <a:t>de l'œuvre,</a:t>
            </a:r>
          </a:p>
        </p:txBody>
      </p:sp>
      <p:sp>
        <p:nvSpPr>
          <p:cNvPr id="8" name="Espace réservé du texte 2">
            <a:extLst>
              <a:ext uri="{FF2B5EF4-FFF2-40B4-BE49-F238E27FC236}">
                <a16:creationId xmlns:a16="http://schemas.microsoft.com/office/drawing/2014/main" id="{46D9667B-F88C-41DE-830A-F911A19BE310}"/>
              </a:ext>
            </a:extLst>
          </p:cNvPr>
          <p:cNvSpPr txBox="1">
            <a:spLocks/>
          </p:cNvSpPr>
          <p:nvPr/>
        </p:nvSpPr>
        <p:spPr>
          <a:xfrm>
            <a:off x="807903" y="3774395"/>
            <a:ext cx="5053069" cy="575581"/>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t>droit de décider du moment et des modalités de sa publication (</a:t>
            </a:r>
            <a:r>
              <a:rPr lang="fr-FR" sz="1700" b="1" dirty="0"/>
              <a:t>droit de divulgation</a:t>
            </a:r>
            <a:r>
              <a:rPr lang="fr-FR" sz="1700" dirty="0"/>
              <a:t>), </a:t>
            </a:r>
          </a:p>
        </p:txBody>
      </p:sp>
      <p:sp>
        <p:nvSpPr>
          <p:cNvPr id="9" name="Espace réservé du texte 2">
            <a:extLst>
              <a:ext uri="{FF2B5EF4-FFF2-40B4-BE49-F238E27FC236}">
                <a16:creationId xmlns:a16="http://schemas.microsoft.com/office/drawing/2014/main" id="{D72B38CF-CCD2-4E6A-937A-06DC3CF57881}"/>
              </a:ext>
            </a:extLst>
          </p:cNvPr>
          <p:cNvSpPr txBox="1">
            <a:spLocks/>
          </p:cNvSpPr>
          <p:nvPr/>
        </p:nvSpPr>
        <p:spPr>
          <a:xfrm>
            <a:off x="807903" y="4425150"/>
            <a:ext cx="5148550" cy="1245630"/>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t>droit de s'opposer à toute déformation ou mutilation de l'œuvre i.e. </a:t>
            </a:r>
            <a:r>
              <a:rPr lang="fr-FR" sz="1700" b="1" dirty="0"/>
              <a:t>droit à l’intégrité </a:t>
            </a:r>
            <a:r>
              <a:rPr lang="fr-FR" sz="1700" dirty="0"/>
              <a:t>et au respect de l'œuvre, le droit de s'opposer à toute utilisation pouvant porter atteinte à la réputation ou à l'honneur de l'auteur. </a:t>
            </a:r>
          </a:p>
        </p:txBody>
      </p:sp>
      <p:sp>
        <p:nvSpPr>
          <p:cNvPr id="10" name="Espace réservé du texte 2">
            <a:extLst>
              <a:ext uri="{FF2B5EF4-FFF2-40B4-BE49-F238E27FC236}">
                <a16:creationId xmlns:a16="http://schemas.microsoft.com/office/drawing/2014/main" id="{3C62A7C1-D3EF-4723-8AB3-6E2A76751777}"/>
              </a:ext>
            </a:extLst>
          </p:cNvPr>
          <p:cNvSpPr txBox="1">
            <a:spLocks/>
          </p:cNvSpPr>
          <p:nvPr/>
        </p:nvSpPr>
        <p:spPr>
          <a:xfrm>
            <a:off x="6228203" y="3350950"/>
            <a:ext cx="4920867" cy="2198101"/>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t>En droit français, ils comportent également le « </a:t>
            </a:r>
            <a:r>
              <a:rPr lang="fr-FR" sz="1700" b="1" dirty="0"/>
              <a:t>droit de retrait et de repentir</a:t>
            </a:r>
            <a:r>
              <a:rPr lang="fr-FR" sz="1700" dirty="0"/>
              <a:t> » : un auteur a le droit de demander que son œuvre soit retirée de la circulation en échange d'une compensation des personnes engagées dans sa distribution, qui jouissent par ailleurs d'un droit de priorité en cas de remise en circulation de ladite œuvre. </a:t>
            </a:r>
          </a:p>
        </p:txBody>
      </p:sp>
      <p:sp>
        <p:nvSpPr>
          <p:cNvPr id="11" name="Espace réservé du texte 2">
            <a:extLst>
              <a:ext uri="{FF2B5EF4-FFF2-40B4-BE49-F238E27FC236}">
                <a16:creationId xmlns:a16="http://schemas.microsoft.com/office/drawing/2014/main" id="{55949407-1D71-4AD0-A70F-5517BE1456EB}"/>
              </a:ext>
            </a:extLst>
          </p:cNvPr>
          <p:cNvSpPr txBox="1">
            <a:spLocks/>
          </p:cNvSpPr>
          <p:nvPr/>
        </p:nvSpPr>
        <p:spPr>
          <a:xfrm>
            <a:off x="443361" y="2762089"/>
            <a:ext cx="4913522" cy="348271"/>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t>Ils sont constitués des :</a:t>
            </a:r>
          </a:p>
        </p:txBody>
      </p:sp>
      <p:sp>
        <p:nvSpPr>
          <p:cNvPr id="15" name="Espace réservé du texte 48">
            <a:extLst>
              <a:ext uri="{FF2B5EF4-FFF2-40B4-BE49-F238E27FC236}">
                <a16:creationId xmlns:a16="http://schemas.microsoft.com/office/drawing/2014/main" id="{CE85F25C-3AAF-4888-99B6-CB016A3F464D}"/>
              </a:ext>
            </a:extLst>
          </p:cNvPr>
          <p:cNvSpPr txBox="1">
            <a:spLocks/>
          </p:cNvSpPr>
          <p:nvPr/>
        </p:nvSpPr>
        <p:spPr>
          <a:xfrm>
            <a:off x="197545" y="6652688"/>
            <a:ext cx="2104979" cy="260397"/>
          </a:xfrm>
          <a:prstGeom prst="rect">
            <a:avLst/>
          </a:prstGeom>
        </p:spPr>
        <p:txBody>
          <a:bodyPr lIns="0"/>
          <a:lstStyle>
            <a:lvl1pPr marL="0" indent="0" algn="r"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900" dirty="0"/>
              <a:t>(CC BY-NC-SA 4.0) Florence Courtade 2021</a:t>
            </a:r>
          </a:p>
        </p:txBody>
      </p:sp>
    </p:spTree>
    <p:extLst>
      <p:ext uri="{BB962C8B-B14F-4D97-AF65-F5344CB8AC3E}">
        <p14:creationId xmlns:p14="http://schemas.microsoft.com/office/powerpoint/2010/main" val="2166383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B8A4AF2-14B1-4860-ABD7-01561C4EA237}"/>
              </a:ext>
            </a:extLst>
          </p:cNvPr>
          <p:cNvSpPr/>
          <p:nvPr/>
        </p:nvSpPr>
        <p:spPr>
          <a:xfrm>
            <a:off x="5993176" y="1679518"/>
            <a:ext cx="198304" cy="46882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Titre 7">
            <a:extLst>
              <a:ext uri="{FF2B5EF4-FFF2-40B4-BE49-F238E27FC236}">
                <a16:creationId xmlns:a16="http://schemas.microsoft.com/office/drawing/2014/main" id="{3986991F-54BF-4EC4-B6FE-5BE7A96B6F8C}"/>
              </a:ext>
            </a:extLst>
          </p:cNvPr>
          <p:cNvSpPr>
            <a:spLocks noGrp="1"/>
          </p:cNvSpPr>
          <p:nvPr>
            <p:ph type="title"/>
          </p:nvPr>
        </p:nvSpPr>
        <p:spPr/>
        <p:txBody>
          <a:bodyPr/>
          <a:lstStyle/>
          <a:p>
            <a:r>
              <a:rPr lang="fr-FR" dirty="0"/>
              <a:t>LES DROITS PATRIMONIAUX</a:t>
            </a:r>
          </a:p>
        </p:txBody>
      </p:sp>
      <p:sp>
        <p:nvSpPr>
          <p:cNvPr id="4" name="Espace réservé du texte 3">
            <a:extLst>
              <a:ext uri="{FF2B5EF4-FFF2-40B4-BE49-F238E27FC236}">
                <a16:creationId xmlns:a16="http://schemas.microsoft.com/office/drawing/2014/main" id="{E6E44298-6B8A-422E-98E0-1E34F9217B81}"/>
              </a:ext>
            </a:extLst>
          </p:cNvPr>
          <p:cNvSpPr>
            <a:spLocks noGrp="1"/>
          </p:cNvSpPr>
          <p:nvPr>
            <p:ph idx="1"/>
          </p:nvPr>
        </p:nvSpPr>
        <p:spPr/>
        <p:txBody>
          <a:bodyPr>
            <a:normAutofit/>
          </a:bodyPr>
          <a:lstStyle/>
          <a:p>
            <a:r>
              <a:rPr lang="fr-FR" dirty="0"/>
              <a:t>LES DROITS PATRIMONIAUX</a:t>
            </a:r>
          </a:p>
        </p:txBody>
      </p:sp>
      <p:sp>
        <p:nvSpPr>
          <p:cNvPr id="13" name="Rectangle 12">
            <a:extLst>
              <a:ext uri="{FF2B5EF4-FFF2-40B4-BE49-F238E27FC236}">
                <a16:creationId xmlns:a16="http://schemas.microsoft.com/office/drawing/2014/main" id="{8E83A64F-CA84-4658-9668-0BFB669E03FC}"/>
              </a:ext>
            </a:extLst>
          </p:cNvPr>
          <p:cNvSpPr/>
          <p:nvPr/>
        </p:nvSpPr>
        <p:spPr>
          <a:xfrm>
            <a:off x="749147" y="1698200"/>
            <a:ext cx="10791020" cy="107805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6" name="Espace réservé du texte 2">
            <a:extLst>
              <a:ext uri="{FF2B5EF4-FFF2-40B4-BE49-F238E27FC236}">
                <a16:creationId xmlns:a16="http://schemas.microsoft.com/office/drawing/2014/main" id="{CE904B0D-CA76-4BB8-A411-34D37773FDCA}"/>
              </a:ext>
            </a:extLst>
          </p:cNvPr>
          <p:cNvSpPr txBox="1">
            <a:spLocks/>
          </p:cNvSpPr>
          <p:nvPr/>
        </p:nvSpPr>
        <p:spPr>
          <a:xfrm>
            <a:off x="1393632" y="1709217"/>
            <a:ext cx="10146535" cy="982971"/>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solidFill>
                  <a:schemeClr val="bg1"/>
                </a:solidFill>
              </a:rPr>
              <a:t>Les droits patrimoniaux sont constitués :</a:t>
            </a:r>
          </a:p>
          <a:p>
            <a:pPr algn="just" defTabSz="363538"/>
            <a:r>
              <a:rPr lang="fr-FR" sz="1700" dirty="0">
                <a:solidFill>
                  <a:schemeClr val="bg1"/>
                </a:solidFill>
              </a:rPr>
              <a:t>	du </a:t>
            </a:r>
            <a:r>
              <a:rPr lang="fr-FR" sz="1700" b="1" dirty="0">
                <a:solidFill>
                  <a:schemeClr val="bg1"/>
                </a:solidFill>
              </a:rPr>
              <a:t>droit de représentation </a:t>
            </a:r>
            <a:r>
              <a:rPr lang="fr-FR" sz="1700" dirty="0">
                <a:solidFill>
                  <a:schemeClr val="bg1"/>
                </a:solidFill>
              </a:rPr>
              <a:t>: communication au public par un procédé quelconque ;</a:t>
            </a:r>
          </a:p>
          <a:p>
            <a:pPr algn="just" defTabSz="363538"/>
            <a:r>
              <a:rPr lang="fr-FR" sz="1700" dirty="0">
                <a:solidFill>
                  <a:schemeClr val="bg1"/>
                </a:solidFill>
              </a:rPr>
              <a:t>	du </a:t>
            </a:r>
            <a:r>
              <a:rPr lang="fr-FR" sz="1700" b="1" dirty="0">
                <a:solidFill>
                  <a:schemeClr val="bg1"/>
                </a:solidFill>
              </a:rPr>
              <a:t>droit de reproduction </a:t>
            </a:r>
            <a:r>
              <a:rPr lang="fr-FR" sz="1700" dirty="0">
                <a:solidFill>
                  <a:schemeClr val="bg1"/>
                </a:solidFill>
              </a:rPr>
              <a:t>: fixation sur un support matériel (impression, enregistrement, mise en ligne…).</a:t>
            </a:r>
          </a:p>
        </p:txBody>
      </p:sp>
      <p:sp>
        <p:nvSpPr>
          <p:cNvPr id="15" name="Espace réservé du texte 2">
            <a:extLst>
              <a:ext uri="{FF2B5EF4-FFF2-40B4-BE49-F238E27FC236}">
                <a16:creationId xmlns:a16="http://schemas.microsoft.com/office/drawing/2014/main" id="{FA058B4C-37D0-4DE0-81F6-CCE1E84CC547}"/>
              </a:ext>
            </a:extLst>
          </p:cNvPr>
          <p:cNvSpPr txBox="1">
            <a:spLocks/>
          </p:cNvSpPr>
          <p:nvPr/>
        </p:nvSpPr>
        <p:spPr>
          <a:xfrm>
            <a:off x="485240" y="2948080"/>
            <a:ext cx="11054927" cy="2395101"/>
          </a:xfrm>
          <a:prstGeom prst="rect">
            <a:avLst/>
          </a:prstGeom>
        </p:spPr>
        <p:txBody>
          <a:bodyPr lIns="90000" numCol="2"/>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6213" algn="just"/>
            <a:r>
              <a:rPr lang="fr-FR" sz="1400" u="sng" dirty="0"/>
              <a:t>Article L131-3</a:t>
            </a:r>
            <a:r>
              <a:rPr lang="fr-FR" sz="1400" dirty="0"/>
              <a:t> : « La transmission des droits de l’auteur est subordonnée à la condition que chacun des droits cédés fasse l’objet d’une mention distincte dans l’acte de cession et que le domaine d’exploitation des droits cédés soit délimité quant à son étendue et à sa destination, </a:t>
            </a:r>
            <a:r>
              <a:rPr lang="fr-FR" sz="1400" b="1" dirty="0"/>
              <a:t>quant au lieu </a:t>
            </a:r>
            <a:r>
              <a:rPr lang="fr-FR" sz="1400" dirty="0"/>
              <a:t>et </a:t>
            </a:r>
            <a:r>
              <a:rPr lang="fr-FR" sz="1400" b="1" dirty="0"/>
              <a:t>quant à la durée</a:t>
            </a:r>
            <a:r>
              <a:rPr lang="fr-FR" sz="1400" dirty="0"/>
              <a:t>. »</a:t>
            </a:r>
            <a:r>
              <a:rPr lang="fr-FR" sz="1400" u="sng" dirty="0"/>
              <a:t> </a:t>
            </a:r>
          </a:p>
          <a:p>
            <a:pPr marL="176213" algn="just"/>
            <a:r>
              <a:rPr lang="fr-FR" sz="1400" u="sng" dirty="0"/>
              <a:t>Articles L131-1 et L131-2</a:t>
            </a:r>
            <a:r>
              <a:rPr lang="fr-FR" sz="1400" dirty="0"/>
              <a:t> « La cession globale des œuvres futures est nulle. Toute cession de droit doit être stipulée par écrit. »</a:t>
            </a:r>
          </a:p>
          <a:p>
            <a:pPr marL="176213" algn="just"/>
            <a:r>
              <a:rPr lang="fr-FR" sz="1400" dirty="0"/>
              <a:t>La cession des droits de représentation n’inclut pas le droit de reproduction et inversement. La traduction, l’adaptation ou la transformation, l’arrangement ou la reproduction par un art ou un procédé quelconque nécessite une cession de droits.</a:t>
            </a:r>
          </a:p>
          <a:p>
            <a:pPr marL="176213" algn="just"/>
            <a:r>
              <a:rPr lang="fr-FR" sz="1400" u="sng" dirty="0"/>
              <a:t>Article L131-3 </a:t>
            </a:r>
            <a:r>
              <a:rPr lang="fr-FR" sz="1400" dirty="0"/>
              <a:t>: « Le bénéficiaire de la cession [l’éditeur] s’engage par ce contrat à rechercher une exploitation du droit cédé conformément aux usages de la profession et à verser à l’auteur, en cas d’adaptation, une rémunération proportionnelle aux recettes perçues. »</a:t>
            </a:r>
          </a:p>
          <a:p>
            <a:pPr marL="176213" algn="just"/>
            <a:r>
              <a:rPr lang="fr-FR" sz="1400" u="sng" dirty="0"/>
              <a:t>Article L123-3 </a:t>
            </a:r>
            <a:r>
              <a:rPr lang="fr-FR" sz="1400" dirty="0"/>
              <a:t>« Pour les œuvres pseudonymes, anonymes ou collectives, la durée du droit exclusif est de </a:t>
            </a:r>
            <a:r>
              <a:rPr lang="fr-FR" sz="1400" b="1" dirty="0"/>
              <a:t>soixante-dix années </a:t>
            </a:r>
            <a:r>
              <a:rPr lang="fr-FR" sz="1400" dirty="0"/>
              <a:t>à compter du 1er janvier de l’année civile suivant celle où l’œuvre a été publiée. La date de publication est déterminée par tout mode de preuve de droit commun, et notamment par le dépôt légal. ». « </a:t>
            </a:r>
            <a:r>
              <a:rPr lang="fr-FR" sz="1400" b="1" dirty="0"/>
              <a:t>Au delà de ces délais, l’œuvre appartient au domaine public</a:t>
            </a:r>
            <a:r>
              <a:rPr lang="fr-FR" sz="1400" dirty="0"/>
              <a:t>, les droits moraux sont quant à eux perpétuels. »</a:t>
            </a:r>
          </a:p>
        </p:txBody>
      </p:sp>
      <p:sp>
        <p:nvSpPr>
          <p:cNvPr id="3" name="Rectangle 2">
            <a:extLst>
              <a:ext uri="{FF2B5EF4-FFF2-40B4-BE49-F238E27FC236}">
                <a16:creationId xmlns:a16="http://schemas.microsoft.com/office/drawing/2014/main" id="{8961FD23-121B-4E6C-AE4F-96D6BDC117A0}"/>
              </a:ext>
            </a:extLst>
          </p:cNvPr>
          <p:cNvSpPr/>
          <p:nvPr/>
        </p:nvSpPr>
        <p:spPr>
          <a:xfrm>
            <a:off x="2853369" y="5503993"/>
            <a:ext cx="8686798" cy="1169551"/>
          </a:xfrm>
          <a:prstGeom prst="rect">
            <a:avLst/>
          </a:prstGeom>
        </p:spPr>
        <p:txBody>
          <a:bodyPr wrap="square">
            <a:spAutoFit/>
          </a:bodyPr>
          <a:lstStyle/>
          <a:p>
            <a:pPr marL="176213" lvl="0" algn="just"/>
            <a:r>
              <a:rPr lang="fr-FR" sz="1400" b="1" dirty="0">
                <a:solidFill>
                  <a:prstClr val="black"/>
                </a:solidFill>
              </a:rPr>
              <a:t>Une œuvre est dite de collaboration</a:t>
            </a:r>
            <a:r>
              <a:rPr lang="fr-FR" sz="1400" dirty="0">
                <a:solidFill>
                  <a:prstClr val="black"/>
                </a:solidFill>
              </a:rPr>
              <a:t> lorsqu’il est possible d’identifier la part de responsabilité de chacun des auteurs dans l’œuvre. En ce cas le contrat doit être signé par l’ensemble des auteurs. Il en va de même pour la mise en ligne en archive ouverte, tous les auteurs doivent y avoir consenti. </a:t>
            </a:r>
          </a:p>
          <a:p>
            <a:pPr marL="176213" lvl="0" algn="just"/>
            <a:r>
              <a:rPr lang="fr-FR" sz="1400" b="1" dirty="0">
                <a:solidFill>
                  <a:prstClr val="black"/>
                </a:solidFill>
              </a:rPr>
              <a:t>Une œuvre est dite collective</a:t>
            </a:r>
            <a:r>
              <a:rPr lang="fr-FR" sz="1400" dirty="0">
                <a:solidFill>
                  <a:prstClr val="black"/>
                </a:solidFill>
              </a:rPr>
              <a:t> quand il est impossible de distinguer la part de responsabilité de chacun des auteurs. Dans ce cas, la cession de droit n’est signée que par le directeur de la publication.</a:t>
            </a:r>
          </a:p>
        </p:txBody>
      </p:sp>
      <p:sp>
        <p:nvSpPr>
          <p:cNvPr id="9" name="Espace réservé du texte 48">
            <a:extLst>
              <a:ext uri="{FF2B5EF4-FFF2-40B4-BE49-F238E27FC236}">
                <a16:creationId xmlns:a16="http://schemas.microsoft.com/office/drawing/2014/main" id="{1AAEE9F4-CE42-46FB-939B-ADF877A1EABB}"/>
              </a:ext>
            </a:extLst>
          </p:cNvPr>
          <p:cNvSpPr txBox="1">
            <a:spLocks/>
          </p:cNvSpPr>
          <p:nvPr/>
        </p:nvSpPr>
        <p:spPr>
          <a:xfrm>
            <a:off x="197545" y="6652688"/>
            <a:ext cx="2104979" cy="260397"/>
          </a:xfrm>
          <a:prstGeom prst="rect">
            <a:avLst/>
          </a:prstGeom>
        </p:spPr>
        <p:txBody>
          <a:bodyPr lIns="0"/>
          <a:lstStyle>
            <a:lvl1pPr marL="0" indent="0" algn="r"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900" dirty="0"/>
              <a:t>(CC BY-NC-SA 4.0) Florence Courtade 2021</a:t>
            </a:r>
          </a:p>
        </p:txBody>
      </p:sp>
    </p:spTree>
    <p:extLst>
      <p:ext uri="{BB962C8B-B14F-4D97-AF65-F5344CB8AC3E}">
        <p14:creationId xmlns:p14="http://schemas.microsoft.com/office/powerpoint/2010/main" val="2728525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B8A4AF2-14B1-4860-ABD7-01561C4EA237}"/>
              </a:ext>
            </a:extLst>
          </p:cNvPr>
          <p:cNvSpPr/>
          <p:nvPr/>
        </p:nvSpPr>
        <p:spPr>
          <a:xfrm>
            <a:off x="5993176" y="1679518"/>
            <a:ext cx="198304" cy="46882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texte 2">
            <a:extLst>
              <a:ext uri="{FF2B5EF4-FFF2-40B4-BE49-F238E27FC236}">
                <a16:creationId xmlns:a16="http://schemas.microsoft.com/office/drawing/2014/main" id="{E7BAE1C5-9466-4F3F-94B9-6A76898695E3}"/>
              </a:ext>
            </a:extLst>
          </p:cNvPr>
          <p:cNvSpPr txBox="1">
            <a:spLocks/>
          </p:cNvSpPr>
          <p:nvPr/>
        </p:nvSpPr>
        <p:spPr>
          <a:xfrm>
            <a:off x="491442" y="1679519"/>
            <a:ext cx="11003468" cy="3783694"/>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8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00000"/>
              </a:lnSpc>
              <a:spcBef>
                <a:spcPts val="0"/>
              </a:spcBef>
            </a:pPr>
            <a:r>
              <a:rPr lang="fr-FR" sz="1600" b="0" u="sng" dirty="0">
                <a:solidFill>
                  <a:prstClr val="black"/>
                </a:solidFill>
              </a:rPr>
              <a:t>Article L131-3-1</a:t>
            </a:r>
            <a:r>
              <a:rPr lang="fr-FR" sz="1600" b="0" dirty="0">
                <a:solidFill>
                  <a:prstClr val="black"/>
                </a:solidFill>
              </a:rPr>
              <a:t> « Dans la mesure strictement nécessaire à l’accomplissement d’une mission de service public, le droit d’exploitation d’une œuvre créée par un agent de l’État dans l’exercice de ses fonctions ou d’après les instructions reçues est, dès la création, cédé de plein droit à l’État. »</a:t>
            </a:r>
          </a:p>
          <a:p>
            <a:pPr lvl="0" algn="just"/>
            <a:r>
              <a:rPr lang="fr-FR" sz="1400" b="0" dirty="0">
                <a:solidFill>
                  <a:srgbClr val="EA5211"/>
                </a:solidFill>
                <a:sym typeface="Wingdings" panose="05000000000000000000" pitchFamily="2" charset="2"/>
              </a:rPr>
              <a:t></a:t>
            </a:r>
            <a:r>
              <a:rPr lang="fr-FR" sz="1600" b="0" dirty="0">
                <a:solidFill>
                  <a:prstClr val="black"/>
                </a:solidFill>
                <a:sym typeface="Wingdings" panose="05000000000000000000" pitchFamily="2" charset="2"/>
              </a:rPr>
              <a:t> </a:t>
            </a:r>
            <a:r>
              <a:rPr lang="fr-FR" sz="1600" b="0" dirty="0">
                <a:solidFill>
                  <a:prstClr val="black"/>
                </a:solidFill>
              </a:rPr>
              <a:t>seule l’administration peut faire valoir des droits </a:t>
            </a:r>
            <a:r>
              <a:rPr lang="fr-FR" sz="1600" dirty="0">
                <a:solidFill>
                  <a:prstClr val="black"/>
                </a:solidFill>
              </a:rPr>
              <a:t>patrimoniaux</a:t>
            </a:r>
            <a:r>
              <a:rPr lang="fr-FR" sz="1600" b="0" dirty="0">
                <a:solidFill>
                  <a:prstClr val="black"/>
                </a:solidFill>
              </a:rPr>
              <a:t> sur l’œuvre.</a:t>
            </a:r>
          </a:p>
          <a:p>
            <a:pPr lvl="0" algn="just"/>
            <a:r>
              <a:rPr lang="fr-FR" sz="1600" b="0" dirty="0">
                <a:solidFill>
                  <a:prstClr val="black"/>
                </a:solidFill>
              </a:rPr>
              <a:t>En revanche, le </a:t>
            </a:r>
            <a:r>
              <a:rPr lang="fr-FR" sz="1600" dirty="0">
                <a:solidFill>
                  <a:prstClr val="black"/>
                </a:solidFill>
              </a:rPr>
              <a:t>droit moral</a:t>
            </a:r>
            <a:r>
              <a:rPr lang="fr-FR" sz="1600" b="0" dirty="0">
                <a:solidFill>
                  <a:prstClr val="black"/>
                </a:solidFill>
              </a:rPr>
              <a:t>, qui reconnait notamment à l'auteur la </a:t>
            </a:r>
            <a:r>
              <a:rPr lang="fr-FR" sz="1600" dirty="0">
                <a:solidFill>
                  <a:prstClr val="black"/>
                </a:solidFill>
              </a:rPr>
              <a:t>paternité</a:t>
            </a:r>
            <a:r>
              <a:rPr lang="fr-FR" sz="1600" b="0" dirty="0">
                <a:solidFill>
                  <a:prstClr val="black"/>
                </a:solidFill>
              </a:rPr>
              <a:t> de l’œuvre et le respect de son intégrité, est </a:t>
            </a:r>
            <a:r>
              <a:rPr lang="fr-FR" sz="1600" dirty="0">
                <a:solidFill>
                  <a:prstClr val="black"/>
                </a:solidFill>
              </a:rPr>
              <a:t>perpétuel, inaliénable et imprescriptible </a:t>
            </a:r>
            <a:r>
              <a:rPr lang="fr-FR" sz="1600" b="0" dirty="0">
                <a:solidFill>
                  <a:prstClr val="black"/>
                </a:solidFill>
              </a:rPr>
              <a:t>(en France). Le droit au respect de l’auteur demeure : l’agent public peut donc toujours exiger de voir apparaître son nom, au côté de celui de sa collectivité, dans toute exploitation de son œuvre, même dans le cadre de sa mission. </a:t>
            </a:r>
            <a:r>
              <a:rPr lang="fr-FR" sz="1600" b="0" u="sng" dirty="0">
                <a:solidFill>
                  <a:prstClr val="black"/>
                </a:solidFill>
              </a:rPr>
              <a:t>Art. L. 121-1</a:t>
            </a:r>
            <a:r>
              <a:rPr lang="fr-FR" sz="1600" b="0" dirty="0">
                <a:solidFill>
                  <a:prstClr val="black"/>
                </a:solidFill>
              </a:rPr>
              <a:t>.</a:t>
            </a:r>
          </a:p>
          <a:p>
            <a:pPr lvl="0" algn="just">
              <a:lnSpc>
                <a:spcPct val="100000"/>
              </a:lnSpc>
              <a:spcBef>
                <a:spcPts val="0"/>
              </a:spcBef>
            </a:pPr>
            <a:endParaRPr lang="fr-FR" sz="1600" b="0" dirty="0">
              <a:solidFill>
                <a:prstClr val="black"/>
              </a:solidFill>
            </a:endParaRPr>
          </a:p>
          <a:p>
            <a:pPr lvl="0" algn="just">
              <a:lnSpc>
                <a:spcPct val="100000"/>
              </a:lnSpc>
              <a:spcBef>
                <a:spcPts val="0"/>
              </a:spcBef>
            </a:pPr>
            <a:r>
              <a:rPr lang="fr-FR" sz="1600" b="0" u="sng" dirty="0">
                <a:solidFill>
                  <a:prstClr val="black"/>
                </a:solidFill>
              </a:rPr>
              <a:t>En vertu de la loi DADVSI, titre II ; </a:t>
            </a:r>
            <a:r>
              <a:rPr lang="fr-FR" sz="1600" b="0" u="sng" dirty="0" err="1">
                <a:solidFill>
                  <a:prstClr val="black"/>
                </a:solidFill>
              </a:rPr>
              <a:t>ArticleL</a:t>
            </a:r>
            <a:r>
              <a:rPr lang="fr-FR" sz="1600" b="0" u="sng" dirty="0">
                <a:solidFill>
                  <a:prstClr val="black"/>
                </a:solidFill>
              </a:rPr>
              <a:t> 111.1</a:t>
            </a:r>
            <a:r>
              <a:rPr lang="fr-FR" sz="1600" b="0" dirty="0">
                <a:solidFill>
                  <a:prstClr val="black"/>
                </a:solidFill>
              </a:rPr>
              <a:t>, les </a:t>
            </a:r>
            <a:r>
              <a:rPr lang="fr-FR" sz="1600" dirty="0">
                <a:solidFill>
                  <a:prstClr val="black"/>
                </a:solidFill>
              </a:rPr>
              <a:t>professeurs des universités </a:t>
            </a:r>
            <a:r>
              <a:rPr lang="fr-FR" sz="1600" b="0" dirty="0">
                <a:solidFill>
                  <a:prstClr val="black"/>
                </a:solidFill>
              </a:rPr>
              <a:t>et les </a:t>
            </a:r>
            <a:r>
              <a:rPr lang="fr-FR" sz="1600" dirty="0">
                <a:solidFill>
                  <a:prstClr val="black"/>
                </a:solidFill>
              </a:rPr>
              <a:t>enseignants-chercheurs </a:t>
            </a:r>
            <a:r>
              <a:rPr lang="fr-FR" sz="1600" b="0" dirty="0">
                <a:solidFill>
                  <a:prstClr val="black"/>
                </a:solidFill>
              </a:rPr>
              <a:t>conservent leur droit d’auteur lequel n’est pas cédé d’autorité à l’État en vertu de leur autonomie intellectuelle, même sur leurs cours écrits après les avoir donnés oralement dans le cadre de leurs fonctions. </a:t>
            </a:r>
          </a:p>
          <a:p>
            <a:pPr lvl="0" algn="just">
              <a:lnSpc>
                <a:spcPct val="100000"/>
              </a:lnSpc>
              <a:spcBef>
                <a:spcPts val="0"/>
              </a:spcBef>
            </a:pPr>
            <a:r>
              <a:rPr lang="fr-FR" sz="1600" b="0" dirty="0">
                <a:solidFill>
                  <a:prstClr val="black"/>
                </a:solidFill>
              </a:rPr>
              <a:t>Ce n’est pas le cas de l’ensemble des agents publics, des professeurs des écoles, des enseignants du secondaire, ni des ATER, considérés comme répondant aux injonctions des programmes dont les contenus sont établis par le ministère.</a:t>
            </a:r>
          </a:p>
        </p:txBody>
      </p:sp>
      <p:sp>
        <p:nvSpPr>
          <p:cNvPr id="3" name="Rectangle 2">
            <a:extLst>
              <a:ext uri="{FF2B5EF4-FFF2-40B4-BE49-F238E27FC236}">
                <a16:creationId xmlns:a16="http://schemas.microsoft.com/office/drawing/2014/main" id="{F0F71D7F-90ED-4DC6-BA68-D5B2C72473B9}"/>
              </a:ext>
            </a:extLst>
          </p:cNvPr>
          <p:cNvSpPr/>
          <p:nvPr/>
        </p:nvSpPr>
        <p:spPr>
          <a:xfrm>
            <a:off x="2937183" y="5606098"/>
            <a:ext cx="8602984" cy="1015663"/>
          </a:xfrm>
          <a:prstGeom prst="rect">
            <a:avLst/>
          </a:prstGeom>
        </p:spPr>
        <p:txBody>
          <a:bodyPr wrap="square">
            <a:spAutoFit/>
          </a:bodyPr>
          <a:lstStyle/>
          <a:p>
            <a:pPr algn="just"/>
            <a:r>
              <a:rPr lang="fr-FR" sz="1200" dirty="0"/>
              <a:t>La </a:t>
            </a:r>
            <a:r>
              <a:rPr lang="fr-FR" sz="1200" b="1" dirty="0"/>
              <a:t>jurisprudence</a:t>
            </a:r>
            <a:r>
              <a:rPr lang="fr-FR" sz="1200" dirty="0"/>
              <a:t> dit que si un professeur du secondaire intervient dans l’enseignement supérieur, s’il peut être démontré que le cours en question n’est pas dans le programme du secondaire, et qu’il est bien spécifique au cursus universitaire, alors, dans le cadre de sa mission d'enseignement supérieur, ce professeur conserve tous ses droits sur son cours au même titre qu’un professeur d’université.</a:t>
            </a:r>
          </a:p>
          <a:p>
            <a:pPr algn="r"/>
            <a:r>
              <a:rPr lang="fr-FR" sz="1200" dirty="0"/>
              <a:t> </a:t>
            </a:r>
            <a:r>
              <a:rPr lang="fr-FR" sz="1000" i="1" dirty="0"/>
              <a:t>Source : Yann </a:t>
            </a:r>
            <a:r>
              <a:rPr lang="fr-FR" sz="1000" i="1" dirty="0" err="1"/>
              <a:t>Bergeaud</a:t>
            </a:r>
            <a:r>
              <a:rPr lang="fr-FR" sz="1000" i="1" dirty="0"/>
              <a:t>, Responsable PAPN Université Lyon 3, intervention ANSTIA sur La réglementation applicable à l’image et à la vidéo.</a:t>
            </a:r>
          </a:p>
          <a:p>
            <a:pPr algn="just"/>
            <a:r>
              <a:rPr lang="fr-FR" sz="1200" dirty="0"/>
              <a:t>Même chose pour un agent de l’état s’il peut démontrer que sa production a été réalisée en dehors de toute prescription hiérarchique. </a:t>
            </a:r>
          </a:p>
        </p:txBody>
      </p:sp>
      <p:sp>
        <p:nvSpPr>
          <p:cNvPr id="11" name="Espace réservé du texte 3">
            <a:extLst>
              <a:ext uri="{FF2B5EF4-FFF2-40B4-BE49-F238E27FC236}">
                <a16:creationId xmlns:a16="http://schemas.microsoft.com/office/drawing/2014/main" id="{36BF97E1-E7D6-47EA-BB11-129DF38FDEFF}"/>
              </a:ext>
            </a:extLst>
          </p:cNvPr>
          <p:cNvSpPr>
            <a:spLocks noGrp="1"/>
          </p:cNvSpPr>
          <p:nvPr>
            <p:ph type="title"/>
          </p:nvPr>
        </p:nvSpPr>
        <p:spPr>
          <a:xfrm>
            <a:off x="320675" y="601663"/>
            <a:ext cx="11033125" cy="460375"/>
          </a:xfrm>
        </p:spPr>
        <p:txBody>
          <a:bodyPr>
            <a:normAutofit fontScale="92500"/>
          </a:bodyPr>
          <a:lstStyle/>
          <a:p>
            <a:r>
              <a:rPr lang="fr-FR" dirty="0"/>
              <a:t>DROITS D’AUTEUR ET ENSEIGNEMENT</a:t>
            </a:r>
          </a:p>
        </p:txBody>
      </p:sp>
      <p:sp>
        <p:nvSpPr>
          <p:cNvPr id="6" name="Espace réservé du texte 48">
            <a:extLst>
              <a:ext uri="{FF2B5EF4-FFF2-40B4-BE49-F238E27FC236}">
                <a16:creationId xmlns:a16="http://schemas.microsoft.com/office/drawing/2014/main" id="{044EB17D-795A-4B34-8B16-F35C45080191}"/>
              </a:ext>
            </a:extLst>
          </p:cNvPr>
          <p:cNvSpPr txBox="1">
            <a:spLocks/>
          </p:cNvSpPr>
          <p:nvPr/>
        </p:nvSpPr>
        <p:spPr>
          <a:xfrm>
            <a:off x="197545" y="6652688"/>
            <a:ext cx="2104979" cy="260397"/>
          </a:xfrm>
          <a:prstGeom prst="rect">
            <a:avLst/>
          </a:prstGeom>
        </p:spPr>
        <p:txBody>
          <a:bodyPr lIns="0"/>
          <a:lstStyle>
            <a:lvl1pPr marL="0" indent="0" algn="r"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900" dirty="0"/>
              <a:t>(CC BY-NC-SA 4.0) Florence Courtade 2021</a:t>
            </a:r>
          </a:p>
        </p:txBody>
      </p:sp>
    </p:spTree>
    <p:extLst>
      <p:ext uri="{BB962C8B-B14F-4D97-AF65-F5344CB8AC3E}">
        <p14:creationId xmlns:p14="http://schemas.microsoft.com/office/powerpoint/2010/main" val="175524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B8A4AF2-14B1-4860-ABD7-01561C4EA237}"/>
              </a:ext>
            </a:extLst>
          </p:cNvPr>
          <p:cNvSpPr/>
          <p:nvPr/>
        </p:nvSpPr>
        <p:spPr>
          <a:xfrm>
            <a:off x="5993176" y="1679518"/>
            <a:ext cx="198304" cy="46882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itre 9">
            <a:extLst>
              <a:ext uri="{FF2B5EF4-FFF2-40B4-BE49-F238E27FC236}">
                <a16:creationId xmlns:a16="http://schemas.microsoft.com/office/drawing/2014/main" id="{DFA44F51-8EAD-4EFE-BB0A-E1D813F51DBC}"/>
              </a:ext>
            </a:extLst>
          </p:cNvPr>
          <p:cNvSpPr>
            <a:spLocks noGrp="1"/>
          </p:cNvSpPr>
          <p:nvPr>
            <p:ph type="title"/>
          </p:nvPr>
        </p:nvSpPr>
        <p:spPr/>
        <p:txBody>
          <a:bodyPr/>
          <a:lstStyle/>
          <a:p>
            <a:r>
              <a:rPr lang="fr-FR" dirty="0"/>
              <a:t>L’EXCEPTION PEDAGOGIQUE</a:t>
            </a:r>
          </a:p>
        </p:txBody>
      </p:sp>
      <p:sp>
        <p:nvSpPr>
          <p:cNvPr id="6" name="Espace réservé du texte 2">
            <a:extLst>
              <a:ext uri="{FF2B5EF4-FFF2-40B4-BE49-F238E27FC236}">
                <a16:creationId xmlns:a16="http://schemas.microsoft.com/office/drawing/2014/main" id="{CE904B0D-CA76-4BB8-A411-34D37773FDCA}"/>
              </a:ext>
            </a:extLst>
          </p:cNvPr>
          <p:cNvSpPr txBox="1">
            <a:spLocks/>
          </p:cNvSpPr>
          <p:nvPr/>
        </p:nvSpPr>
        <p:spPr>
          <a:xfrm>
            <a:off x="1393632" y="1709217"/>
            <a:ext cx="10146535" cy="982971"/>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solidFill>
                  <a:schemeClr val="bg1"/>
                </a:solidFill>
              </a:rPr>
              <a:t>Les droits patrimoniaux sont constitués :</a:t>
            </a:r>
          </a:p>
          <a:p>
            <a:pPr algn="just"/>
            <a:r>
              <a:rPr lang="fr-FR" sz="1700" dirty="0">
                <a:solidFill>
                  <a:schemeClr val="bg1"/>
                </a:solidFill>
              </a:rPr>
              <a:t>	du </a:t>
            </a:r>
            <a:r>
              <a:rPr lang="fr-FR" sz="1700" b="1" dirty="0">
                <a:solidFill>
                  <a:schemeClr val="bg1"/>
                </a:solidFill>
              </a:rPr>
              <a:t>droit de représentation </a:t>
            </a:r>
            <a:r>
              <a:rPr lang="fr-FR" sz="1700" dirty="0">
                <a:solidFill>
                  <a:schemeClr val="bg1"/>
                </a:solidFill>
              </a:rPr>
              <a:t>: communication au public par un procédé quelconque ;</a:t>
            </a:r>
          </a:p>
          <a:p>
            <a:pPr algn="just"/>
            <a:r>
              <a:rPr lang="fr-FR" sz="1700" dirty="0">
                <a:solidFill>
                  <a:schemeClr val="bg1"/>
                </a:solidFill>
              </a:rPr>
              <a:t>	du </a:t>
            </a:r>
            <a:r>
              <a:rPr lang="fr-FR" sz="1700" b="1" dirty="0">
                <a:solidFill>
                  <a:schemeClr val="bg1"/>
                </a:solidFill>
              </a:rPr>
              <a:t>droit de reproduction </a:t>
            </a:r>
            <a:r>
              <a:rPr lang="fr-FR" sz="1700" dirty="0">
                <a:solidFill>
                  <a:schemeClr val="bg1"/>
                </a:solidFill>
              </a:rPr>
              <a:t>: fixation sur un support matériel (impression, mise en ligne…).</a:t>
            </a:r>
          </a:p>
        </p:txBody>
      </p:sp>
      <p:sp>
        <p:nvSpPr>
          <p:cNvPr id="8" name="Espace réservé du texte 2">
            <a:extLst>
              <a:ext uri="{FF2B5EF4-FFF2-40B4-BE49-F238E27FC236}">
                <a16:creationId xmlns:a16="http://schemas.microsoft.com/office/drawing/2014/main" id="{E7BAE1C5-9466-4F3F-94B9-6A76898695E3}"/>
              </a:ext>
            </a:extLst>
          </p:cNvPr>
          <p:cNvSpPr txBox="1">
            <a:spLocks/>
          </p:cNvSpPr>
          <p:nvPr/>
        </p:nvSpPr>
        <p:spPr>
          <a:xfrm>
            <a:off x="536699" y="1814237"/>
            <a:ext cx="11003468" cy="612177"/>
          </a:xfrm>
          <a:prstGeom prst="rect">
            <a:avLst/>
          </a:prstGeom>
        </p:spPr>
        <p:style>
          <a:lnRef idx="2">
            <a:schemeClr val="dk1">
              <a:shade val="50000"/>
            </a:schemeClr>
          </a:lnRef>
          <a:fillRef idx="1">
            <a:schemeClr val="dk1"/>
          </a:fillRef>
          <a:effectRef idx="0">
            <a:schemeClr val="dk1"/>
          </a:effectRef>
          <a:fontRef idx="minor">
            <a:schemeClr val="lt1"/>
          </a:fontRef>
        </p:style>
        <p:txBody>
          <a:bodyPr lIns="360000" tIns="72000" rIns="360000" bIns="216000"/>
          <a:lstStyle>
            <a:lvl1pPr marL="0" indent="0" algn="l" defTabSz="914400" rtl="0" eaLnBrk="1" latinLnBrk="0" hangingPunct="1">
              <a:lnSpc>
                <a:spcPct val="90000"/>
              </a:lnSpc>
              <a:spcBef>
                <a:spcPts val="1000"/>
              </a:spcBef>
              <a:buFont typeface="Arial" panose="020B0604020202020204" pitchFamily="34" charset="0"/>
              <a:buNone/>
              <a:defRPr sz="2800" b="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00000"/>
              </a:lnSpc>
              <a:spcBef>
                <a:spcPts val="0"/>
              </a:spcBef>
            </a:pPr>
            <a:r>
              <a:rPr lang="fr-FR" sz="1600" b="0" dirty="0"/>
              <a:t>La </a:t>
            </a:r>
            <a:r>
              <a:rPr lang="fr-FR" sz="1600" b="0" u="sng" dirty="0"/>
              <a:t>loi 2006-961 </a:t>
            </a:r>
            <a:r>
              <a:rPr lang="fr-FR" sz="1600" b="0" dirty="0"/>
              <a:t>du 1er aout 2006 introduit l’ « </a:t>
            </a:r>
            <a:r>
              <a:rPr lang="fr-FR" sz="1600" dirty="0"/>
              <a:t>exception pédagogique</a:t>
            </a:r>
            <a:r>
              <a:rPr lang="fr-FR" sz="1600" b="0" dirty="0"/>
              <a:t> », c'est à dire l'exception au droit d'auteur et aux droits voisins, spécifique à l'enseignement et à la recherche.</a:t>
            </a:r>
          </a:p>
        </p:txBody>
      </p:sp>
      <p:sp>
        <p:nvSpPr>
          <p:cNvPr id="2" name="Rectangle 1">
            <a:extLst>
              <a:ext uri="{FF2B5EF4-FFF2-40B4-BE49-F238E27FC236}">
                <a16:creationId xmlns:a16="http://schemas.microsoft.com/office/drawing/2014/main" id="{E03E07E4-BFBC-4811-A843-28EBBCF31F10}"/>
              </a:ext>
            </a:extLst>
          </p:cNvPr>
          <p:cNvSpPr/>
          <p:nvPr/>
        </p:nvSpPr>
        <p:spPr>
          <a:xfrm>
            <a:off x="991517" y="2520180"/>
            <a:ext cx="10146535" cy="3053015"/>
          </a:xfrm>
          <a:prstGeom prst="rect">
            <a:avLst/>
          </a:prstGeom>
        </p:spPr>
        <p:txBody>
          <a:bodyPr wrap="square">
            <a:spAutoFit/>
          </a:bodyPr>
          <a:lstStyle/>
          <a:p>
            <a:pPr algn="just">
              <a:lnSpc>
                <a:spcPct val="115000"/>
              </a:lnSpc>
              <a:spcAft>
                <a:spcPts val="0"/>
              </a:spcAft>
            </a:pPr>
            <a:r>
              <a:rPr lang="fr-FR" sz="1200" i="1" dirty="0">
                <a:ea typeface="Times New Roman" panose="02020603050405020304" pitchFamily="18" charset="0"/>
                <a:cs typeface="Times New Roman" panose="02020603050405020304" pitchFamily="18" charset="0"/>
              </a:rPr>
              <a:t>[...] les bénéficiaires de droits voisins ne peuvent [...] interdire, « sous réserve d'éléments suffisants d'identification de la source (.) », « la communication au public ou la reproduction d'extraits d'objets protégés par un droit voisin, sous réserve des objets </a:t>
            </a:r>
            <a:r>
              <a:rPr lang="fr-FR" sz="1200" b="1" i="1" dirty="0">
                <a:ea typeface="Times New Roman" panose="02020603050405020304" pitchFamily="18" charset="0"/>
                <a:cs typeface="Times New Roman" panose="02020603050405020304" pitchFamily="18" charset="0"/>
              </a:rPr>
              <a:t>conçus à des fins pédagogiques</a:t>
            </a:r>
            <a:r>
              <a:rPr lang="fr-FR" sz="1200" i="1" dirty="0">
                <a:ea typeface="Times New Roman" panose="02020603050405020304" pitchFamily="18" charset="0"/>
                <a:cs typeface="Times New Roman" panose="02020603050405020304" pitchFamily="18" charset="0"/>
              </a:rPr>
              <a:t>, à </a:t>
            </a:r>
            <a:r>
              <a:rPr lang="fr-FR" sz="1200" b="1" i="1" dirty="0">
                <a:ea typeface="Times New Roman" panose="02020603050405020304" pitchFamily="18" charset="0"/>
                <a:cs typeface="Times New Roman" panose="02020603050405020304" pitchFamily="18" charset="0"/>
              </a:rPr>
              <a:t>des fins exclusives d'illustration dans le cadre de l'enseignement et de la recherche </a:t>
            </a:r>
            <a:r>
              <a:rPr lang="fr-FR" sz="1200" i="1" dirty="0">
                <a:ea typeface="Times New Roman" panose="02020603050405020304" pitchFamily="18" charset="0"/>
                <a:cs typeface="Times New Roman" panose="02020603050405020304" pitchFamily="18" charset="0"/>
              </a:rPr>
              <a:t>(.) ».</a:t>
            </a:r>
          </a:p>
          <a:p>
            <a:pPr algn="just">
              <a:lnSpc>
                <a:spcPct val="115000"/>
              </a:lnSpc>
              <a:spcAft>
                <a:spcPts val="0"/>
              </a:spcAft>
            </a:pPr>
            <a:r>
              <a:rPr lang="fr-FR" sz="1200" i="1" dirty="0">
                <a:ea typeface="Times New Roman" panose="02020603050405020304" pitchFamily="18" charset="0"/>
                <a:cs typeface="Times New Roman" panose="02020603050405020304" pitchFamily="18" charset="0"/>
              </a:rPr>
              <a:t>	Sont autorisées les utilisations dans la classe,</a:t>
            </a:r>
          </a:p>
          <a:p>
            <a:pPr algn="just">
              <a:lnSpc>
                <a:spcPct val="115000"/>
              </a:lnSpc>
              <a:spcAft>
                <a:spcPts val="0"/>
              </a:spcAft>
            </a:pPr>
            <a:r>
              <a:rPr lang="fr-FR" sz="1200" i="1" dirty="0">
                <a:ea typeface="Times New Roman" panose="02020603050405020304" pitchFamily="18" charset="0"/>
                <a:cs typeface="Times New Roman" panose="02020603050405020304" pitchFamily="18" charset="0"/>
              </a:rPr>
              <a:t>	Les accords couvrent la représentation d'extraits d'œuvres dans le cadre de colloques, conférences ou séminaires organisés à l'initiative et sous la responsabilité des établissements d'enseignement supérieur ou de recherche, à la condition que le public soit majoritairement composé d'élèves, d'étudiants, d'enseignants ou de chercheurs directement concernés.</a:t>
            </a:r>
          </a:p>
          <a:p>
            <a:pPr algn="just">
              <a:lnSpc>
                <a:spcPct val="115000"/>
              </a:lnSpc>
              <a:spcAft>
                <a:spcPts val="0"/>
              </a:spcAft>
            </a:pPr>
            <a:r>
              <a:rPr lang="fr-FR" sz="1200" i="1" dirty="0">
                <a:ea typeface="Times New Roman" panose="02020603050405020304" pitchFamily="18" charset="0"/>
                <a:cs typeface="Times New Roman" panose="02020603050405020304" pitchFamily="18" charset="0"/>
              </a:rPr>
              <a:t/>
            </a:r>
            <a:br>
              <a:rPr lang="fr-FR" sz="1200" i="1" dirty="0">
                <a:ea typeface="Times New Roman" panose="02020603050405020304" pitchFamily="18" charset="0"/>
                <a:cs typeface="Times New Roman" panose="02020603050405020304" pitchFamily="18" charset="0"/>
              </a:rPr>
            </a:br>
            <a:r>
              <a:rPr lang="fr-FR" sz="1200" i="1" dirty="0">
                <a:ea typeface="Times New Roman" panose="02020603050405020304" pitchFamily="18" charset="0"/>
                <a:cs typeface="Times New Roman" panose="02020603050405020304" pitchFamily="18" charset="0"/>
              </a:rPr>
              <a:t>Les accords s'ouvrent aux </a:t>
            </a:r>
            <a:r>
              <a:rPr lang="fr-FR" sz="1200" b="1" i="1" dirty="0">
                <a:ea typeface="Times New Roman" panose="02020603050405020304" pitchFamily="18" charset="0"/>
                <a:cs typeface="Times New Roman" panose="02020603050405020304" pitchFamily="18" charset="0"/>
              </a:rPr>
              <a:t>usages numériques </a:t>
            </a:r>
            <a:r>
              <a:rPr lang="fr-FR" sz="1200" i="1" dirty="0">
                <a:ea typeface="Times New Roman" panose="02020603050405020304" pitchFamily="18" charset="0"/>
                <a:cs typeface="Times New Roman" panose="02020603050405020304" pitchFamily="18" charset="0"/>
              </a:rPr>
              <a:t>: est couverte la mise en ligne d'extraits d'</a:t>
            </a:r>
            <a:r>
              <a:rPr lang="fr-FR" sz="1200" i="1" dirty="0" err="1">
                <a:ea typeface="Times New Roman" panose="02020603050405020304" pitchFamily="18" charset="0"/>
                <a:cs typeface="Times New Roman" panose="02020603050405020304" pitchFamily="18" charset="0"/>
              </a:rPr>
              <a:t>oeuvres</a:t>
            </a:r>
            <a:r>
              <a:rPr lang="fr-FR" sz="1200" i="1" dirty="0">
                <a:ea typeface="Times New Roman" panose="02020603050405020304" pitchFamily="18" charset="0"/>
                <a:cs typeface="Times New Roman" panose="02020603050405020304" pitchFamily="18" charset="0"/>
              </a:rPr>
              <a:t> sur l'intranet de cet établissement, </a:t>
            </a:r>
            <a:r>
              <a:rPr lang="fr-FR" sz="1200" b="1" i="1" dirty="0">
                <a:ea typeface="Times New Roman" panose="02020603050405020304" pitchFamily="18" charset="0"/>
                <a:cs typeface="Times New Roman" panose="02020603050405020304" pitchFamily="18" charset="0"/>
              </a:rPr>
              <a:t>à la seule destination des élèves, étudiants, enseignants ou chercheurs qui y sont inscrits et qui sont directement concernés par ces travaux</a:t>
            </a:r>
            <a:r>
              <a:rPr lang="fr-FR" sz="1200" i="1" dirty="0">
                <a:ea typeface="Times New Roman" panose="02020603050405020304" pitchFamily="18" charset="0"/>
                <a:cs typeface="Times New Roman" panose="02020603050405020304" pitchFamily="18" charset="0"/>
              </a:rPr>
              <a:t>; sur l'extranet de ce même établissement, à la seule destination des élèves, étudiants, enseignants ou chercheurs qui y sont inscrits au titre d'un programme d'enseignement à distance et qui sont directement concernés par ces travaux.</a:t>
            </a:r>
          </a:p>
          <a:p>
            <a:pPr algn="just">
              <a:lnSpc>
                <a:spcPct val="115000"/>
              </a:lnSpc>
              <a:spcAft>
                <a:spcPts val="0"/>
              </a:spcAft>
            </a:pPr>
            <a:r>
              <a:rPr lang="fr-FR" sz="1200" i="1" dirty="0">
                <a:ea typeface="Calibri" panose="020F0502020204030204" pitchFamily="34" charset="0"/>
                <a:cs typeface="Times New Roman" panose="02020603050405020304" pitchFamily="18" charset="0"/>
              </a:rPr>
              <a:t>Les services de l'enseignement scolaire et du ministère de l'enseignement supérieur reversent chaque année une somme forfaitaire négociée pour rémunérer les auteurs et les éditeurs des œuvres utilisées par les écoles et les établissements.</a:t>
            </a:r>
          </a:p>
        </p:txBody>
      </p:sp>
      <p:sp>
        <p:nvSpPr>
          <p:cNvPr id="7" name="Rectangle 6">
            <a:extLst>
              <a:ext uri="{FF2B5EF4-FFF2-40B4-BE49-F238E27FC236}">
                <a16:creationId xmlns:a16="http://schemas.microsoft.com/office/drawing/2014/main" id="{DCDF155A-1132-42E3-A5EF-BD1862D0C19F}"/>
              </a:ext>
            </a:extLst>
          </p:cNvPr>
          <p:cNvSpPr/>
          <p:nvPr/>
        </p:nvSpPr>
        <p:spPr>
          <a:xfrm>
            <a:off x="3404211" y="5551161"/>
            <a:ext cx="8080871" cy="1077218"/>
          </a:xfrm>
          <a:prstGeom prst="rect">
            <a:avLst/>
          </a:prstGeom>
        </p:spPr>
        <p:txBody>
          <a:bodyPr wrap="square">
            <a:spAutoFit/>
          </a:bodyPr>
          <a:lstStyle/>
          <a:p>
            <a:pPr algn="just"/>
            <a:r>
              <a:rPr lang="fr-FR" sz="1600" dirty="0"/>
              <a:t>Enfin, « </a:t>
            </a:r>
            <a:r>
              <a:rPr lang="fr-FR" sz="1600" b="1" dirty="0"/>
              <a:t>extraits</a:t>
            </a:r>
            <a:r>
              <a:rPr lang="fr-FR" sz="1600" dirty="0"/>
              <a:t> » s'entend de parties d'œuvres dont la longueur est limitée à </a:t>
            </a:r>
            <a:r>
              <a:rPr lang="fr-FR" sz="1600" b="1" dirty="0"/>
              <a:t>six minutes</a:t>
            </a:r>
            <a:r>
              <a:rPr lang="fr-FR" sz="1600" dirty="0"/>
              <a:t>, et ne pouvant en tout état de cause excéder le </a:t>
            </a:r>
            <a:r>
              <a:rPr lang="fr-FR" sz="1600" b="1" dirty="0"/>
              <a:t>dixième de la durée totale de l'œuvre intégrale</a:t>
            </a:r>
            <a:r>
              <a:rPr lang="fr-FR" sz="1600" dirty="0"/>
              <a:t>. En cas d'utilisation de plusieurs extraits d'une même œuvre audiovisuelle ou cinématographique, la durée totale de ces extraits ne peut excéder </a:t>
            </a:r>
            <a:r>
              <a:rPr lang="fr-FR" sz="1600" b="1" dirty="0"/>
              <a:t>15 %</a:t>
            </a:r>
            <a:r>
              <a:rPr lang="fr-FR" sz="1600" dirty="0"/>
              <a:t> de la durée totale de l'œuvre.</a:t>
            </a:r>
          </a:p>
        </p:txBody>
      </p:sp>
      <p:sp>
        <p:nvSpPr>
          <p:cNvPr id="9" name="Espace réservé du texte 48">
            <a:extLst>
              <a:ext uri="{FF2B5EF4-FFF2-40B4-BE49-F238E27FC236}">
                <a16:creationId xmlns:a16="http://schemas.microsoft.com/office/drawing/2014/main" id="{1A6386C6-63F9-404E-94EC-AAF1A2CF0173}"/>
              </a:ext>
            </a:extLst>
          </p:cNvPr>
          <p:cNvSpPr txBox="1">
            <a:spLocks/>
          </p:cNvSpPr>
          <p:nvPr/>
        </p:nvSpPr>
        <p:spPr>
          <a:xfrm>
            <a:off x="197545" y="6652688"/>
            <a:ext cx="2104979" cy="260397"/>
          </a:xfrm>
          <a:prstGeom prst="rect">
            <a:avLst/>
          </a:prstGeom>
        </p:spPr>
        <p:txBody>
          <a:bodyPr lIns="0"/>
          <a:lstStyle>
            <a:lvl1pPr marL="0" indent="0" algn="r"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900" dirty="0"/>
              <a:t>(CC BY-NC-SA 4.0) Florence Courtade 2021</a:t>
            </a:r>
          </a:p>
        </p:txBody>
      </p:sp>
    </p:spTree>
    <p:extLst>
      <p:ext uri="{BB962C8B-B14F-4D97-AF65-F5344CB8AC3E}">
        <p14:creationId xmlns:p14="http://schemas.microsoft.com/office/powerpoint/2010/main" val="2811102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875933-C413-4396-A161-08E75B99E1CC}"/>
              </a:ext>
            </a:extLst>
          </p:cNvPr>
          <p:cNvSpPr>
            <a:spLocks noGrp="1"/>
          </p:cNvSpPr>
          <p:nvPr>
            <p:ph type="title"/>
          </p:nvPr>
        </p:nvSpPr>
        <p:spPr/>
        <p:txBody>
          <a:bodyPr/>
          <a:lstStyle/>
          <a:p>
            <a:r>
              <a:rPr lang="fr-FR" dirty="0"/>
              <a:t>LE DROIT A L’IMAGE</a:t>
            </a:r>
          </a:p>
        </p:txBody>
      </p:sp>
      <p:sp>
        <p:nvSpPr>
          <p:cNvPr id="3" name="Espace réservé du contenu 2">
            <a:extLst>
              <a:ext uri="{FF2B5EF4-FFF2-40B4-BE49-F238E27FC236}">
                <a16:creationId xmlns:a16="http://schemas.microsoft.com/office/drawing/2014/main" id="{ECF02C55-3A8B-46FE-87D3-6B5A6967E4A8}"/>
              </a:ext>
            </a:extLst>
          </p:cNvPr>
          <p:cNvSpPr>
            <a:spLocks noGrp="1"/>
          </p:cNvSpPr>
          <p:nvPr>
            <p:ph idx="1"/>
          </p:nvPr>
        </p:nvSpPr>
        <p:spPr>
          <a:xfrm>
            <a:off x="838199" y="1767476"/>
            <a:ext cx="10652393" cy="672028"/>
          </a:xfrm>
          <a:solidFill>
            <a:schemeClr val="tx1"/>
          </a:solidFill>
        </p:spPr>
        <p:txBody>
          <a:bodyPr/>
          <a:lstStyle/>
          <a:p>
            <a:pPr marL="0" indent="0">
              <a:buNone/>
            </a:pPr>
            <a:r>
              <a:rPr lang="fr-FR" sz="1600" dirty="0">
                <a:solidFill>
                  <a:schemeClr val="bg1"/>
                </a:solidFill>
              </a:rPr>
              <a:t>Le droit à l’image est un droit </a:t>
            </a:r>
            <a:r>
              <a:rPr lang="fr-FR" sz="1600" b="1" dirty="0">
                <a:solidFill>
                  <a:schemeClr val="bg1"/>
                </a:solidFill>
              </a:rPr>
              <a:t>jurisprudentiel</a:t>
            </a:r>
            <a:r>
              <a:rPr lang="fr-FR" sz="1600" dirty="0">
                <a:solidFill>
                  <a:schemeClr val="bg1"/>
                </a:solidFill>
              </a:rPr>
              <a:t> qui découle du droit au respect de la vie privée prévu par l’article 9 du code civil.</a:t>
            </a:r>
          </a:p>
          <a:p>
            <a:pPr marL="0" indent="0">
              <a:buNone/>
            </a:pPr>
            <a:r>
              <a:rPr lang="fr-FR" sz="1600" dirty="0">
                <a:solidFill>
                  <a:schemeClr val="bg1"/>
                </a:solidFill>
              </a:rPr>
              <a:t>L’article 9 alinéa 1 du Code civil dispose que : « </a:t>
            </a:r>
            <a:r>
              <a:rPr lang="fr-FR" sz="1600" b="1" dirty="0">
                <a:solidFill>
                  <a:schemeClr val="bg1"/>
                </a:solidFill>
              </a:rPr>
              <a:t>Chacun a droit au respect de sa vie privée </a:t>
            </a:r>
            <a:r>
              <a:rPr lang="fr-FR" sz="1600" dirty="0">
                <a:solidFill>
                  <a:schemeClr val="bg1"/>
                </a:solidFill>
              </a:rPr>
              <a:t>».</a:t>
            </a:r>
          </a:p>
        </p:txBody>
      </p:sp>
      <p:sp>
        <p:nvSpPr>
          <p:cNvPr id="4" name="Espace réservé du contenu 2">
            <a:extLst>
              <a:ext uri="{FF2B5EF4-FFF2-40B4-BE49-F238E27FC236}">
                <a16:creationId xmlns:a16="http://schemas.microsoft.com/office/drawing/2014/main" id="{F75F2E9D-D312-467F-A82B-21F7A6096AC2}"/>
              </a:ext>
            </a:extLst>
          </p:cNvPr>
          <p:cNvSpPr txBox="1">
            <a:spLocks/>
          </p:cNvSpPr>
          <p:nvPr/>
        </p:nvSpPr>
        <p:spPr>
          <a:xfrm>
            <a:off x="321276" y="2570407"/>
            <a:ext cx="5506647" cy="279480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fr-FR" sz="1400" dirty="0"/>
              <a:t>En vertu du droit au respect de la vie privée, les juges ont créé le </a:t>
            </a:r>
            <a:r>
              <a:rPr lang="fr-FR" sz="1400" b="1" dirty="0"/>
              <a:t>droit à l'image </a:t>
            </a:r>
            <a:r>
              <a:rPr lang="fr-FR" sz="1400" dirty="0"/>
              <a:t>afin de permettre à une personne de </a:t>
            </a:r>
            <a:r>
              <a:rPr lang="fr-FR" sz="1400" b="1" dirty="0"/>
              <a:t>s'opposer</a:t>
            </a:r>
            <a:r>
              <a:rPr lang="fr-FR" sz="1400" dirty="0"/>
              <a:t> à la captation, la fixation ou à la diffusion de son image, sans son autorisation expresse et préalable. Ce sont les </a:t>
            </a:r>
            <a:r>
              <a:rPr lang="fr-FR" sz="1400" b="1" dirty="0"/>
              <a:t>traits du visage </a:t>
            </a:r>
            <a:r>
              <a:rPr lang="fr-FR" sz="1400" dirty="0"/>
              <a:t>et les </a:t>
            </a:r>
            <a:r>
              <a:rPr lang="fr-FR" sz="1400" b="1" dirty="0"/>
              <a:t>éléments d’identification propre </a:t>
            </a:r>
            <a:r>
              <a:rPr lang="fr-FR" sz="1400" dirty="0"/>
              <a:t>(comme un tatouage) qui sont protégés par le droit à l’image.</a:t>
            </a:r>
          </a:p>
          <a:p>
            <a:pPr marL="0" indent="0" algn="just">
              <a:buNone/>
            </a:pPr>
            <a:r>
              <a:rPr lang="fr-FR" sz="1400" dirty="0"/>
              <a:t>« </a:t>
            </a:r>
            <a:r>
              <a:rPr lang="fr-FR" sz="1400" b="1" i="1" dirty="0"/>
              <a:t>Toute personne dispose sur son image, partie intégrante de sa personnalité, d’un droit exclusif qui lui permet de s’opposer à sa reproduction sans son autorisation expresse et spéciale ; de sorte que chacun a la possibilité de </a:t>
            </a:r>
            <a:r>
              <a:rPr lang="fr-FR" sz="1400" b="1" i="1" u="sng" dirty="0"/>
              <a:t>déterminer l’usage</a:t>
            </a:r>
            <a:r>
              <a:rPr lang="fr-FR" sz="1400" b="1" i="1" dirty="0"/>
              <a:t> qui peut en être fait en choisissant notamment le support qu’il estime adapté à son éventuelle diffusion. </a:t>
            </a:r>
            <a:r>
              <a:rPr lang="fr-FR" sz="1400" dirty="0"/>
              <a:t>» </a:t>
            </a:r>
            <a:r>
              <a:rPr lang="fr-FR" sz="1100" dirty="0"/>
              <a:t>(Jurisprudence : Tribunal de Grande Instance de Paris, 12 septembre 2000 « Charlotte R. épouse Jean-Michel J. / Sarl DF Presse « ; Tribunal de Grande Instance de Nanterre, 8 décembre 1999 - LEGIPRESSE n°169 III. Page 40 ; Tribunal de Grande Instance de Nanterre 8 avril 2002 « </a:t>
            </a:r>
            <a:r>
              <a:rPr lang="fr-FR" sz="1100" i="1" dirty="0"/>
              <a:t>Emilie </a:t>
            </a:r>
            <a:r>
              <a:rPr lang="fr-FR" sz="1100" i="1" dirty="0" err="1"/>
              <a:t>Dequenne</a:t>
            </a:r>
            <a:r>
              <a:rPr lang="fr-FR" sz="1100" i="1" dirty="0"/>
              <a:t>/Voici</a:t>
            </a:r>
            <a:r>
              <a:rPr lang="fr-FR" sz="1100" dirty="0"/>
              <a:t> »).</a:t>
            </a:r>
          </a:p>
        </p:txBody>
      </p:sp>
      <p:sp>
        <p:nvSpPr>
          <p:cNvPr id="5" name="Rectangle 4">
            <a:extLst>
              <a:ext uri="{FF2B5EF4-FFF2-40B4-BE49-F238E27FC236}">
                <a16:creationId xmlns:a16="http://schemas.microsoft.com/office/drawing/2014/main" id="{E294BBAB-73C8-456A-8359-17CC729F1F05}"/>
              </a:ext>
            </a:extLst>
          </p:cNvPr>
          <p:cNvSpPr/>
          <p:nvPr/>
        </p:nvSpPr>
        <p:spPr>
          <a:xfrm>
            <a:off x="6096001" y="2534310"/>
            <a:ext cx="5774724" cy="2923877"/>
          </a:xfrm>
          <a:prstGeom prst="rect">
            <a:avLst/>
          </a:prstGeom>
        </p:spPr>
        <p:txBody>
          <a:bodyPr wrap="square">
            <a:spAutoFit/>
          </a:bodyPr>
          <a:lstStyle/>
          <a:p>
            <a:pPr algn="just"/>
            <a:r>
              <a:rPr lang="fr-FR" sz="1400" dirty="0">
                <a:ea typeface="Times New Roman" panose="02020603050405020304" pitchFamily="18" charset="0"/>
                <a:cs typeface="Times New Roman" panose="02020603050405020304" pitchFamily="18" charset="0"/>
              </a:rPr>
              <a:t>Les exceptions au droit à l'image sont :</a:t>
            </a:r>
            <a:endParaRPr lang="fr-FR" sz="1400" dirty="0">
              <a:ea typeface="Calibri" panose="020F0502020204030204" pitchFamily="34" charset="0"/>
              <a:cs typeface="Times New Roman" panose="02020603050405020304" pitchFamily="18" charset="0"/>
            </a:endParaRPr>
          </a:p>
          <a:p>
            <a:pPr algn="just"/>
            <a:r>
              <a:rPr lang="fr-FR" sz="1400" dirty="0">
                <a:ea typeface="Times New Roman" panose="02020603050405020304" pitchFamily="18" charset="0"/>
                <a:cs typeface="Times New Roman" panose="02020603050405020304" pitchFamily="18" charset="0"/>
              </a:rPr>
              <a:t>- L'image </a:t>
            </a:r>
            <a:r>
              <a:rPr lang="fr-FR" sz="1400" b="1" dirty="0">
                <a:ea typeface="Times New Roman" panose="02020603050405020304" pitchFamily="18" charset="0"/>
                <a:cs typeface="Times New Roman" panose="02020603050405020304" pitchFamily="18" charset="0"/>
              </a:rPr>
              <a:t>non cadrée </a:t>
            </a:r>
            <a:r>
              <a:rPr lang="fr-FR" sz="1400" dirty="0">
                <a:ea typeface="Times New Roman" panose="02020603050405020304" pitchFamily="18" charset="0"/>
                <a:cs typeface="Times New Roman" panose="02020603050405020304" pitchFamily="18" charset="0"/>
              </a:rPr>
              <a:t>d’une personne </a:t>
            </a:r>
            <a:r>
              <a:rPr lang="fr-FR" sz="1400" b="1" dirty="0">
                <a:ea typeface="Times New Roman" panose="02020603050405020304" pitchFamily="18" charset="0"/>
                <a:cs typeface="Times New Roman" panose="02020603050405020304" pitchFamily="18" charset="0"/>
              </a:rPr>
              <a:t>non individualisable </a:t>
            </a:r>
            <a:r>
              <a:rPr lang="fr-FR" sz="1400" dirty="0">
                <a:ea typeface="Times New Roman" panose="02020603050405020304" pitchFamily="18" charset="0"/>
                <a:cs typeface="Times New Roman" panose="02020603050405020304" pitchFamily="18" charset="0"/>
              </a:rPr>
              <a:t>prise dans un </a:t>
            </a:r>
            <a:r>
              <a:rPr lang="fr-FR" sz="1400" b="1" dirty="0">
                <a:ea typeface="Times New Roman" panose="02020603050405020304" pitchFamily="18" charset="0"/>
                <a:cs typeface="Times New Roman" panose="02020603050405020304" pitchFamily="18" charset="0"/>
              </a:rPr>
              <a:t>public</a:t>
            </a:r>
            <a:r>
              <a:rPr lang="fr-FR" sz="1400" dirty="0">
                <a:ea typeface="Times New Roman" panose="02020603050405020304" pitchFamily="18" charset="0"/>
                <a:cs typeface="Times New Roman" panose="02020603050405020304" pitchFamily="18" charset="0"/>
              </a:rPr>
              <a:t>.</a:t>
            </a:r>
            <a:endParaRPr lang="fr-FR" sz="1400" dirty="0">
              <a:ea typeface="Calibri" panose="020F0502020204030204" pitchFamily="34" charset="0"/>
              <a:cs typeface="Times New Roman" panose="02020603050405020304" pitchFamily="18" charset="0"/>
            </a:endParaRPr>
          </a:p>
          <a:p>
            <a:pPr marL="88900" indent="-87313" algn="just">
              <a:buFontTx/>
              <a:buChar char="-"/>
            </a:pPr>
            <a:r>
              <a:rPr lang="fr-FR" sz="1400" dirty="0">
                <a:ea typeface="Times New Roman" panose="02020603050405020304" pitchFamily="18" charset="0"/>
                <a:cs typeface="Times New Roman" panose="02020603050405020304" pitchFamily="18" charset="0"/>
              </a:rPr>
              <a:t>Le </a:t>
            </a:r>
            <a:r>
              <a:rPr lang="fr-FR" sz="1400" b="1" dirty="0">
                <a:ea typeface="Times New Roman" panose="02020603050405020304" pitchFamily="18" charset="0"/>
                <a:cs typeface="Times New Roman" panose="02020603050405020304" pitchFamily="18" charset="0"/>
              </a:rPr>
              <a:t>droit à l’information </a:t>
            </a:r>
            <a:r>
              <a:rPr lang="fr-FR" sz="1400" dirty="0">
                <a:ea typeface="Times New Roman" panose="02020603050405020304" pitchFamily="18" charset="0"/>
                <a:cs typeface="Times New Roman" panose="02020603050405020304" pitchFamily="18" charset="0"/>
              </a:rPr>
              <a:t>lorsque la photographie illustre </a:t>
            </a:r>
          </a:p>
          <a:p>
            <a:pPr marL="265113" lvl="1" indent="-114300" algn="just">
              <a:buFontTx/>
              <a:buChar char="-"/>
            </a:pPr>
            <a:r>
              <a:rPr lang="fr-FR" sz="1400" dirty="0">
                <a:ea typeface="Times New Roman" panose="02020603050405020304" pitchFamily="18" charset="0"/>
                <a:cs typeface="Times New Roman" panose="02020603050405020304" pitchFamily="18" charset="0"/>
              </a:rPr>
              <a:t>un </a:t>
            </a:r>
            <a:r>
              <a:rPr lang="fr-FR" sz="1400" b="1" dirty="0">
                <a:ea typeface="Times New Roman" panose="02020603050405020304" pitchFamily="18" charset="0"/>
                <a:cs typeface="Times New Roman" panose="02020603050405020304" pitchFamily="18" charset="0"/>
              </a:rPr>
              <a:t>sujet d’actualité</a:t>
            </a:r>
            <a:r>
              <a:rPr lang="fr-FR" sz="1400" dirty="0">
                <a:ea typeface="Times New Roman" panose="02020603050405020304" pitchFamily="18" charset="0"/>
                <a:cs typeface="Times New Roman" panose="02020603050405020304" pitchFamily="18" charset="0"/>
              </a:rPr>
              <a:t> (la diffusion doit être limitée au temps de l’actualité liée à l’évènement) </a:t>
            </a:r>
            <a:r>
              <a:rPr lang="fr-FR" sz="1100" dirty="0">
                <a:ea typeface="Times New Roman" panose="02020603050405020304" pitchFamily="18" charset="0"/>
                <a:cs typeface="Times New Roman" panose="02020603050405020304" pitchFamily="18" charset="0"/>
              </a:rPr>
              <a:t>(Cass. civ. 1ère, 15 juin 1994, pourvoi n°92-16.471)</a:t>
            </a:r>
            <a:r>
              <a:rPr lang="fr-FR" sz="1400" dirty="0">
                <a:ea typeface="Times New Roman" panose="02020603050405020304" pitchFamily="18" charset="0"/>
                <a:cs typeface="Times New Roman" panose="02020603050405020304" pitchFamily="18" charset="0"/>
              </a:rPr>
              <a:t>, </a:t>
            </a:r>
          </a:p>
          <a:p>
            <a:pPr marL="265113" lvl="1" indent="-114300" algn="just">
              <a:buFontTx/>
              <a:buChar char="-"/>
            </a:pPr>
            <a:r>
              <a:rPr lang="fr-FR" sz="1400" dirty="0">
                <a:ea typeface="Times New Roman" panose="02020603050405020304" pitchFamily="18" charset="0"/>
                <a:cs typeface="Times New Roman" panose="02020603050405020304" pitchFamily="18" charset="0"/>
              </a:rPr>
              <a:t>un </a:t>
            </a:r>
            <a:r>
              <a:rPr lang="fr-FR" sz="1400" b="1" dirty="0">
                <a:ea typeface="Times New Roman" panose="02020603050405020304" pitchFamily="18" charset="0"/>
                <a:cs typeface="Times New Roman" panose="02020603050405020304" pitchFamily="18" charset="0"/>
              </a:rPr>
              <a:t>sujet ou d’un débat démocratique général </a:t>
            </a:r>
            <a:r>
              <a:rPr lang="fr-FR" sz="1100" dirty="0">
                <a:ea typeface="Times New Roman" panose="02020603050405020304" pitchFamily="18" charset="0"/>
                <a:cs typeface="Times New Roman" panose="02020603050405020304" pitchFamily="18" charset="0"/>
              </a:rPr>
              <a:t>(TGI, Paris, 2 juin 2004)</a:t>
            </a:r>
            <a:r>
              <a:rPr lang="fr-FR" sz="1400" dirty="0">
                <a:ea typeface="Times New Roman" panose="02020603050405020304" pitchFamily="18" charset="0"/>
                <a:cs typeface="Times New Roman" panose="02020603050405020304" pitchFamily="18" charset="0"/>
              </a:rPr>
              <a:t>, </a:t>
            </a:r>
          </a:p>
          <a:p>
            <a:pPr marL="265113" lvl="1" indent="-114300" algn="just">
              <a:buFontTx/>
              <a:buChar char="-"/>
            </a:pPr>
            <a:r>
              <a:rPr lang="fr-FR" sz="1400" dirty="0">
                <a:ea typeface="Times New Roman" panose="02020603050405020304" pitchFamily="18" charset="0"/>
                <a:cs typeface="Times New Roman" panose="02020603050405020304" pitchFamily="18" charset="0"/>
              </a:rPr>
              <a:t>un </a:t>
            </a:r>
            <a:r>
              <a:rPr lang="fr-FR" sz="1400" b="1" dirty="0">
                <a:ea typeface="Times New Roman" panose="02020603050405020304" pitchFamily="18" charset="0"/>
                <a:cs typeface="Times New Roman" panose="02020603050405020304" pitchFamily="18" charset="0"/>
              </a:rPr>
              <a:t>sujet historique </a:t>
            </a:r>
            <a:r>
              <a:rPr lang="fr-FR" sz="1100" dirty="0">
                <a:ea typeface="Times New Roman" panose="02020603050405020304" pitchFamily="18" charset="0"/>
                <a:cs typeface="Times New Roman" panose="02020603050405020304" pitchFamily="18" charset="0"/>
              </a:rPr>
              <a:t>(Cass. civ. 1ère, 12 décembre 2000)</a:t>
            </a:r>
            <a:r>
              <a:rPr lang="fr-FR" sz="1600" dirty="0">
                <a:ea typeface="Times New Roman" panose="02020603050405020304" pitchFamily="18" charset="0"/>
                <a:cs typeface="Times New Roman" panose="02020603050405020304" pitchFamily="18" charset="0"/>
              </a:rPr>
              <a:t>, </a:t>
            </a:r>
          </a:p>
          <a:p>
            <a:pPr marL="265113" lvl="1" indent="-114300" algn="just">
              <a:buFontTx/>
              <a:buChar char="-"/>
            </a:pPr>
            <a:r>
              <a:rPr lang="fr-FR" sz="1400" dirty="0">
                <a:ea typeface="Times New Roman" panose="02020603050405020304" pitchFamily="18" charset="0"/>
                <a:cs typeface="Times New Roman" panose="02020603050405020304" pitchFamily="18" charset="0"/>
              </a:rPr>
              <a:t>un « </a:t>
            </a:r>
            <a:r>
              <a:rPr lang="fr-FR" sz="1400" b="1" dirty="0">
                <a:ea typeface="Times New Roman" panose="02020603050405020304" pitchFamily="18" charset="0"/>
                <a:cs typeface="Times New Roman" panose="02020603050405020304" pitchFamily="18" charset="0"/>
              </a:rPr>
              <a:t>débat général de phénomène de société</a:t>
            </a:r>
            <a:r>
              <a:rPr lang="fr-FR" sz="1400" dirty="0">
                <a:ea typeface="Times New Roman" panose="02020603050405020304" pitchFamily="18" charset="0"/>
                <a:cs typeface="Times New Roman" panose="02020603050405020304" pitchFamily="18" charset="0"/>
              </a:rPr>
              <a:t> » </a:t>
            </a:r>
            <a:r>
              <a:rPr lang="fr-FR" sz="1100" dirty="0">
                <a:ea typeface="Times New Roman" panose="02020603050405020304" pitchFamily="18" charset="0"/>
                <a:cs typeface="Times New Roman" panose="02020603050405020304" pitchFamily="18" charset="0"/>
              </a:rPr>
              <a:t>(Cass. civ. 2ème, 4 </a:t>
            </a:r>
            <a:r>
              <a:rPr lang="fr-FR" sz="1100" dirty="0" err="1">
                <a:ea typeface="Times New Roman" panose="02020603050405020304" pitchFamily="18" charset="0"/>
                <a:cs typeface="Times New Roman" panose="02020603050405020304" pitchFamily="18" charset="0"/>
              </a:rPr>
              <a:t>nov</a:t>
            </a:r>
            <a:r>
              <a:rPr lang="fr-FR" sz="1100" dirty="0">
                <a:ea typeface="Times New Roman" panose="02020603050405020304" pitchFamily="18" charset="0"/>
                <a:cs typeface="Times New Roman" panose="02020603050405020304" pitchFamily="18" charset="0"/>
              </a:rPr>
              <a:t> 2004)</a:t>
            </a:r>
            <a:r>
              <a:rPr lang="fr-FR" sz="1400" dirty="0">
                <a:ea typeface="Times New Roman" panose="02020603050405020304" pitchFamily="18" charset="0"/>
                <a:cs typeface="Times New Roman" panose="02020603050405020304" pitchFamily="18" charset="0"/>
              </a:rPr>
              <a:t>, </a:t>
            </a:r>
          </a:p>
          <a:p>
            <a:pPr marL="265113" lvl="1" indent="-114300" algn="just">
              <a:buFontTx/>
              <a:buChar char="-"/>
            </a:pPr>
            <a:r>
              <a:rPr lang="fr-FR" sz="1400" dirty="0">
                <a:ea typeface="Times New Roman" panose="02020603050405020304" pitchFamily="18" charset="0"/>
                <a:cs typeface="Times New Roman" panose="02020603050405020304" pitchFamily="18" charset="0"/>
              </a:rPr>
              <a:t>les </a:t>
            </a:r>
            <a:r>
              <a:rPr lang="fr-FR" sz="1400" b="1" dirty="0">
                <a:ea typeface="Times New Roman" panose="02020603050405020304" pitchFamily="18" charset="0"/>
                <a:cs typeface="Times New Roman" panose="02020603050405020304" pitchFamily="18" charset="0"/>
              </a:rPr>
              <a:t>fonctions d’une personnalité publique</a:t>
            </a:r>
            <a:r>
              <a:rPr lang="fr-FR" sz="1400" dirty="0">
                <a:ea typeface="Times New Roman" panose="02020603050405020304" pitchFamily="18" charset="0"/>
                <a:cs typeface="Times New Roman" panose="02020603050405020304" pitchFamily="18" charset="0"/>
              </a:rPr>
              <a:t>.</a:t>
            </a:r>
            <a:endParaRPr lang="fr-FR" sz="1400" dirty="0">
              <a:ea typeface="Calibri" panose="020F0502020204030204" pitchFamily="34" charset="0"/>
              <a:cs typeface="Times New Roman" panose="02020603050405020304" pitchFamily="18" charset="0"/>
            </a:endParaRPr>
          </a:p>
          <a:p>
            <a:pPr algn="just"/>
            <a:r>
              <a:rPr lang="fr-FR" sz="1400" b="1" dirty="0">
                <a:ea typeface="Times New Roman" panose="02020603050405020304" pitchFamily="18" charset="0"/>
                <a:cs typeface="Times New Roman" panose="02020603050405020304" pitchFamily="18" charset="0"/>
              </a:rPr>
              <a:t>Exceptions à l'exception</a:t>
            </a:r>
            <a:r>
              <a:rPr lang="fr-FR" sz="1400" dirty="0">
                <a:ea typeface="Times New Roman" panose="02020603050405020304" pitchFamily="18" charset="0"/>
                <a:cs typeface="Times New Roman" panose="02020603050405020304" pitchFamily="18" charset="0"/>
              </a:rPr>
              <a:t>, le droit à l'information ne joue pas si l'image est détournée de son objet, s’il y a atteinte au respect de la vie privée, ou si l'image est utilisée à des fins commerciales.</a:t>
            </a:r>
            <a:endParaRPr lang="fr-FR" sz="1400" dirty="0">
              <a:effectLst/>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CB5F6319-3065-40DA-A982-A627FCDD2B6F}"/>
              </a:ext>
            </a:extLst>
          </p:cNvPr>
          <p:cNvSpPr/>
          <p:nvPr/>
        </p:nvSpPr>
        <p:spPr>
          <a:xfrm>
            <a:off x="2257492" y="5589090"/>
            <a:ext cx="9613233" cy="1077218"/>
          </a:xfrm>
          <a:prstGeom prst="rect">
            <a:avLst/>
          </a:prstGeom>
        </p:spPr>
        <p:txBody>
          <a:bodyPr wrap="square">
            <a:spAutoFit/>
          </a:bodyPr>
          <a:lstStyle/>
          <a:p>
            <a:pPr algn="just"/>
            <a:r>
              <a:rPr lang="fr-FR" sz="1600" dirty="0"/>
              <a:t>L’autorisation, à faire signer, doit être la plus exhaustive possible et suffisamment précise pour prouver que le personnage représenté a bien été informé de l'utilisation qui allait être précisément faite de son image : date, événement concerné, support de communication, utilisation (information/pédagogie/recherche), durée de l’autorisation. </a:t>
            </a:r>
            <a:r>
              <a:rPr lang="fr-FR" sz="1200" i="1" dirty="0"/>
              <a:t>(</a:t>
            </a:r>
            <a:r>
              <a:rPr lang="fr-FR" sz="1200" i="1" dirty="0" err="1"/>
              <a:t>cf</a:t>
            </a:r>
            <a:r>
              <a:rPr lang="fr-FR" sz="1200" i="1" dirty="0"/>
              <a:t> intranet </a:t>
            </a:r>
            <a:r>
              <a:rPr lang="fr-FR" sz="1200" i="1" dirty="0" err="1"/>
              <a:t>Dir</a:t>
            </a:r>
            <a:r>
              <a:rPr lang="fr-FR" sz="1200" i="1" dirty="0"/>
              <a:t>. Com. UJM). Selon les universités, les étudiants la signent à leur inscription à l’université.</a:t>
            </a:r>
            <a:endParaRPr lang="fr-FR" sz="1200" dirty="0"/>
          </a:p>
        </p:txBody>
      </p:sp>
    </p:spTree>
    <p:extLst>
      <p:ext uri="{BB962C8B-B14F-4D97-AF65-F5344CB8AC3E}">
        <p14:creationId xmlns:p14="http://schemas.microsoft.com/office/powerpoint/2010/main" val="4037217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B8A4AF2-14B1-4860-ABD7-01561C4EA237}"/>
              </a:ext>
            </a:extLst>
          </p:cNvPr>
          <p:cNvSpPr/>
          <p:nvPr/>
        </p:nvSpPr>
        <p:spPr>
          <a:xfrm>
            <a:off x="5993176" y="1679518"/>
            <a:ext cx="198304" cy="46882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id="{C43F4BA7-8C2A-4157-937D-6537395C4A17}"/>
              </a:ext>
            </a:extLst>
          </p:cNvPr>
          <p:cNvSpPr>
            <a:spLocks noGrp="1"/>
          </p:cNvSpPr>
          <p:nvPr>
            <p:ph type="title"/>
          </p:nvPr>
        </p:nvSpPr>
        <p:spPr/>
        <p:txBody>
          <a:bodyPr>
            <a:normAutofit/>
          </a:bodyPr>
          <a:lstStyle/>
          <a:p>
            <a:r>
              <a:rPr lang="fr-FR" dirty="0"/>
              <a:t>LA QUESTION DU PARTAGE NUMERIQUE</a:t>
            </a:r>
          </a:p>
        </p:txBody>
      </p:sp>
      <p:sp>
        <p:nvSpPr>
          <p:cNvPr id="4" name="Espace réservé du texte 3">
            <a:extLst>
              <a:ext uri="{FF2B5EF4-FFF2-40B4-BE49-F238E27FC236}">
                <a16:creationId xmlns:a16="http://schemas.microsoft.com/office/drawing/2014/main" id="{E6E44298-6B8A-422E-98E0-1E34F9217B81}"/>
              </a:ext>
            </a:extLst>
          </p:cNvPr>
          <p:cNvSpPr>
            <a:spLocks noGrp="1"/>
          </p:cNvSpPr>
          <p:nvPr>
            <p:ph idx="1"/>
          </p:nvPr>
        </p:nvSpPr>
        <p:spPr/>
        <p:txBody>
          <a:bodyPr>
            <a:normAutofit/>
          </a:bodyPr>
          <a:lstStyle/>
          <a:p>
            <a:r>
              <a:rPr lang="fr-FR" dirty="0"/>
              <a:t>LA QUESTION DU PARTAGE NUMERIQUE</a:t>
            </a:r>
          </a:p>
        </p:txBody>
      </p:sp>
      <p:sp>
        <p:nvSpPr>
          <p:cNvPr id="6" name="Espace réservé du texte 2">
            <a:extLst>
              <a:ext uri="{FF2B5EF4-FFF2-40B4-BE49-F238E27FC236}">
                <a16:creationId xmlns:a16="http://schemas.microsoft.com/office/drawing/2014/main" id="{CE904B0D-CA76-4BB8-A411-34D37773FDCA}"/>
              </a:ext>
            </a:extLst>
          </p:cNvPr>
          <p:cNvSpPr txBox="1">
            <a:spLocks/>
          </p:cNvSpPr>
          <p:nvPr/>
        </p:nvSpPr>
        <p:spPr>
          <a:xfrm>
            <a:off x="1393632" y="1709217"/>
            <a:ext cx="10146535" cy="982971"/>
          </a:xfrm>
          <a:prstGeom prst="rect">
            <a:avLst/>
          </a:prstGeom>
        </p:spPr>
        <p:txBody>
          <a:bodyPr lIns="90000"/>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1700" dirty="0">
                <a:solidFill>
                  <a:schemeClr val="bg1"/>
                </a:solidFill>
              </a:rPr>
              <a:t>Les droits patrimoniaux sont constitués :</a:t>
            </a:r>
          </a:p>
          <a:p>
            <a:pPr algn="just"/>
            <a:r>
              <a:rPr lang="fr-FR" sz="1700" dirty="0">
                <a:solidFill>
                  <a:schemeClr val="bg1"/>
                </a:solidFill>
              </a:rPr>
              <a:t>	du </a:t>
            </a:r>
            <a:r>
              <a:rPr lang="fr-FR" sz="1700" b="1" dirty="0">
                <a:solidFill>
                  <a:schemeClr val="bg1"/>
                </a:solidFill>
              </a:rPr>
              <a:t>droit de représentation </a:t>
            </a:r>
            <a:r>
              <a:rPr lang="fr-FR" sz="1700" dirty="0">
                <a:solidFill>
                  <a:schemeClr val="bg1"/>
                </a:solidFill>
              </a:rPr>
              <a:t>: communication au public par un procédé quelconque ;</a:t>
            </a:r>
          </a:p>
          <a:p>
            <a:pPr algn="just"/>
            <a:r>
              <a:rPr lang="fr-FR" sz="1700" dirty="0">
                <a:solidFill>
                  <a:schemeClr val="bg1"/>
                </a:solidFill>
              </a:rPr>
              <a:t>	du </a:t>
            </a:r>
            <a:r>
              <a:rPr lang="fr-FR" sz="1700" b="1" dirty="0">
                <a:solidFill>
                  <a:schemeClr val="bg1"/>
                </a:solidFill>
              </a:rPr>
              <a:t>droit de reproduction </a:t>
            </a:r>
            <a:r>
              <a:rPr lang="fr-FR" sz="1700" dirty="0">
                <a:solidFill>
                  <a:schemeClr val="bg1"/>
                </a:solidFill>
              </a:rPr>
              <a:t>: fixation sur un support matériel (impression, mise en ligne…).</a:t>
            </a:r>
          </a:p>
        </p:txBody>
      </p:sp>
      <p:sp>
        <p:nvSpPr>
          <p:cNvPr id="7" name="Rectangle 6">
            <a:extLst>
              <a:ext uri="{FF2B5EF4-FFF2-40B4-BE49-F238E27FC236}">
                <a16:creationId xmlns:a16="http://schemas.microsoft.com/office/drawing/2014/main" id="{DCDF155A-1132-42E3-A5EF-BD1862D0C19F}"/>
              </a:ext>
            </a:extLst>
          </p:cNvPr>
          <p:cNvSpPr/>
          <p:nvPr/>
        </p:nvSpPr>
        <p:spPr>
          <a:xfrm>
            <a:off x="533027" y="1835851"/>
            <a:ext cx="11003468" cy="1479993"/>
          </a:xfrm>
          <a:prstGeom prst="rect">
            <a:avLst/>
          </a:prstGeom>
          <a:solidFill>
            <a:schemeClr val="tx1"/>
          </a:solidFill>
        </p:spPr>
        <p:txBody>
          <a:bodyPr wrap="square" lIns="360000" tIns="144000" rIns="360000" bIns="72000">
            <a:spAutoFit/>
          </a:bodyPr>
          <a:lstStyle/>
          <a:p>
            <a:r>
              <a:rPr lang="fr-FR" b="1" dirty="0">
                <a:solidFill>
                  <a:schemeClr val="bg1"/>
                </a:solidFill>
              </a:rPr>
              <a:t>L’espace pédagogique </a:t>
            </a:r>
            <a:r>
              <a:rPr lang="fr-FR" dirty="0">
                <a:solidFill>
                  <a:schemeClr val="bg1"/>
                </a:solidFill>
              </a:rPr>
              <a:t>est un espace fermé à destination d'étudiants spécifiques, identifiés et authentifiés. Le partage ensuite sur des réseaux sociaux </a:t>
            </a:r>
            <a:r>
              <a:rPr lang="fr-FR" b="1" dirty="0">
                <a:solidFill>
                  <a:schemeClr val="bg1"/>
                </a:solidFill>
              </a:rPr>
              <a:t>engage la responsabilité de l'internaute</a:t>
            </a:r>
            <a:r>
              <a:rPr lang="fr-FR" dirty="0">
                <a:solidFill>
                  <a:schemeClr val="bg1"/>
                </a:solidFill>
              </a:rPr>
              <a:t>, qui est seul responsable des atteintes portées aux droits de propriété intellectuelle.</a:t>
            </a:r>
          </a:p>
          <a:p>
            <a:pPr algn="r"/>
            <a:r>
              <a:rPr lang="fr-FR" sz="1400" i="1" dirty="0">
                <a:solidFill>
                  <a:schemeClr val="bg1"/>
                </a:solidFill>
              </a:rPr>
              <a:t>Source :  APIE, Agence du patrimoine immatériel de l’état, « Ressources de l’immatériel : DROIT </a:t>
            </a:r>
            <a:r>
              <a:rPr lang="fr-FR" sz="1400" i="1" dirty="0" err="1">
                <a:solidFill>
                  <a:schemeClr val="bg1"/>
                </a:solidFill>
              </a:rPr>
              <a:t>D’auTeuR</a:t>
            </a:r>
            <a:r>
              <a:rPr lang="fr-FR" sz="1400" i="1" dirty="0">
                <a:solidFill>
                  <a:schemeClr val="bg1"/>
                </a:solidFill>
              </a:rPr>
              <a:t>, DROIT à l’Image à </a:t>
            </a:r>
            <a:r>
              <a:rPr lang="fr-FR" sz="1400" i="1" dirty="0" err="1">
                <a:solidFill>
                  <a:schemeClr val="bg1"/>
                </a:solidFill>
              </a:rPr>
              <a:t>l’èRe</a:t>
            </a:r>
            <a:r>
              <a:rPr lang="fr-FR" sz="1400" i="1" dirty="0">
                <a:solidFill>
                  <a:schemeClr val="bg1"/>
                </a:solidFill>
              </a:rPr>
              <a:t> Du </a:t>
            </a:r>
            <a:r>
              <a:rPr lang="fr-FR" sz="1400" i="1" dirty="0" err="1">
                <a:solidFill>
                  <a:schemeClr val="bg1"/>
                </a:solidFill>
              </a:rPr>
              <a:t>numéRIque</a:t>
            </a:r>
            <a:r>
              <a:rPr lang="fr-FR" sz="1400" i="1" dirty="0">
                <a:solidFill>
                  <a:schemeClr val="bg1"/>
                </a:solidFill>
              </a:rPr>
              <a:t> ».</a:t>
            </a:r>
          </a:p>
        </p:txBody>
      </p:sp>
      <p:sp>
        <p:nvSpPr>
          <p:cNvPr id="9" name="Rectangle 8">
            <a:extLst>
              <a:ext uri="{FF2B5EF4-FFF2-40B4-BE49-F238E27FC236}">
                <a16:creationId xmlns:a16="http://schemas.microsoft.com/office/drawing/2014/main" id="{D76F562D-965A-4ED9-AD40-F2A4FA00A131}"/>
              </a:ext>
            </a:extLst>
          </p:cNvPr>
          <p:cNvSpPr/>
          <p:nvPr/>
        </p:nvSpPr>
        <p:spPr>
          <a:xfrm>
            <a:off x="533027" y="3497847"/>
            <a:ext cx="11003468" cy="2175842"/>
          </a:xfrm>
          <a:prstGeom prst="rect">
            <a:avLst/>
          </a:prstGeom>
        </p:spPr>
        <p:txBody>
          <a:bodyPr wrap="square" numCol="2">
            <a:noAutofit/>
          </a:bodyPr>
          <a:lstStyle/>
          <a:p>
            <a:pPr marL="176213" algn="just"/>
            <a:r>
              <a:rPr lang="fr-FR" sz="1400" i="1" dirty="0"/>
              <a:t>Au moment de l’adhésion d’un utilisateur aux </a:t>
            </a:r>
            <a:r>
              <a:rPr lang="fr-FR" sz="1400" b="1" i="1" dirty="0"/>
              <a:t>réseaux sociaux </a:t>
            </a:r>
            <a:r>
              <a:rPr lang="fr-FR" sz="1400" i="1" dirty="0"/>
              <a:t>ou de l’accès aux plateformes de diffusion, ce dernier en accepte les conditions générales d’utilisation (CGU), qui pour la plupart prévoient que </a:t>
            </a:r>
            <a:r>
              <a:rPr lang="fr-FR" sz="1400" b="1" i="1" dirty="0"/>
              <a:t>les internautes sont seuls responsables</a:t>
            </a:r>
            <a:r>
              <a:rPr lang="fr-FR" sz="1400" i="1" dirty="0"/>
              <a:t> des atteintes portées aux droits de propriété intellectuelle.</a:t>
            </a:r>
          </a:p>
          <a:p>
            <a:pPr marL="176213" algn="just"/>
            <a:r>
              <a:rPr lang="fr-FR" sz="1400" i="1" dirty="0"/>
              <a:t>Les réseaux sociaux disposent en général que l’utilisateur conserve ses droits sur les contenus dont il est l’auteur, mais </a:t>
            </a:r>
            <a:r>
              <a:rPr lang="fr-FR" sz="1400" b="1" i="1" dirty="0"/>
              <a:t>concède au réseau</a:t>
            </a:r>
            <a:r>
              <a:rPr lang="fr-FR" sz="1400" i="1" dirty="0"/>
              <a:t>, à ses utilisateurs et à ses partenaires </a:t>
            </a:r>
            <a:r>
              <a:rPr lang="fr-FR" sz="1400" b="1" i="1" dirty="0"/>
              <a:t>une licence mondiale</a:t>
            </a:r>
            <a:r>
              <a:rPr lang="fr-FR" sz="1400" i="1" dirty="0"/>
              <a:t>, non exclusive, gratuite, incluant le droit d’accorder une sous-licence, d’utiliser, de copier,  de reproduire, de traiter, d’adapter, de modifier, de publier, de  transmettre, d’afficher et de distribuer ces contenus sur tout support par toute méthode de distribution connue ou amenée à exister. </a:t>
            </a:r>
          </a:p>
          <a:p>
            <a:pPr marL="176213" algn="just"/>
            <a:r>
              <a:rPr lang="fr-FR" sz="1400" i="1" dirty="0"/>
              <a:t>Néanmoins, compte-tenu des exigences formalistes du droit français concernant les cessions de droits, certains droits peuvent subsister au profit des auteurs. Le </a:t>
            </a:r>
            <a:r>
              <a:rPr lang="fr-FR" sz="1400" b="1" i="1" dirty="0"/>
              <a:t>droit moral</a:t>
            </a:r>
            <a:r>
              <a:rPr lang="fr-FR" sz="1400" i="1" dirty="0"/>
              <a:t> de l’auteur reste, en tout état de cause, </a:t>
            </a:r>
            <a:r>
              <a:rPr lang="fr-FR" sz="1400" b="1" i="1" dirty="0"/>
              <a:t>incessible et perpétuel</a:t>
            </a:r>
            <a:r>
              <a:rPr lang="fr-FR" sz="1400" i="1" dirty="0"/>
              <a:t>. L’internaute doit donc veiller à ne pas y porter atteinte en partageant un contenu. Pour   plus   de   sécurité   juridique, il est conseillé aux utilisateurs d’éviter tout usage commercial et publicitaire de ces contenus et de ne les partager qu’au sein des réseaux sociaux sur lesquels ils ont été postés par leur auteur.</a:t>
            </a:r>
          </a:p>
        </p:txBody>
      </p:sp>
      <p:sp>
        <p:nvSpPr>
          <p:cNvPr id="8" name="Espace réservé du texte 48">
            <a:extLst>
              <a:ext uri="{FF2B5EF4-FFF2-40B4-BE49-F238E27FC236}">
                <a16:creationId xmlns:a16="http://schemas.microsoft.com/office/drawing/2014/main" id="{4E2B1088-58DB-4A54-BD49-DE243A1D6064}"/>
              </a:ext>
            </a:extLst>
          </p:cNvPr>
          <p:cNvSpPr txBox="1">
            <a:spLocks/>
          </p:cNvSpPr>
          <p:nvPr/>
        </p:nvSpPr>
        <p:spPr>
          <a:xfrm>
            <a:off x="197545" y="6652688"/>
            <a:ext cx="2104979" cy="260397"/>
          </a:xfrm>
          <a:prstGeom prst="rect">
            <a:avLst/>
          </a:prstGeom>
        </p:spPr>
        <p:txBody>
          <a:bodyPr lIns="0"/>
          <a:lstStyle>
            <a:lvl1pPr marL="0" indent="0" algn="r" defTabSz="914400" rtl="0" eaLnBrk="1" latinLnBrk="0" hangingPunct="1">
              <a:lnSpc>
                <a:spcPct val="90000"/>
              </a:lnSpc>
              <a:spcBef>
                <a:spcPts val="1000"/>
              </a:spcBef>
              <a:buFont typeface="Arial" panose="020B0604020202020204" pitchFamily="34" charset="0"/>
              <a:buNone/>
              <a:defRPr sz="1200" kern="1200">
                <a:solidFill>
                  <a:schemeClr val="tx1"/>
                </a:solidFill>
                <a:latin typeface="+mn-lt"/>
                <a:ea typeface="+mn-ea"/>
                <a:cs typeface="+mn-cs"/>
              </a:defRPr>
            </a:lvl1pPr>
            <a:lvl2pPr marL="4572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2pPr>
            <a:lvl3pPr marL="9144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4pPr>
            <a:lvl5pPr marL="1828800" indent="0" algn="r"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900" dirty="0"/>
              <a:t>(CC BY-NC-SA 4.0) Florence Courtade 2021</a:t>
            </a:r>
          </a:p>
        </p:txBody>
      </p:sp>
    </p:spTree>
    <p:extLst>
      <p:ext uri="{BB962C8B-B14F-4D97-AF65-F5344CB8AC3E}">
        <p14:creationId xmlns:p14="http://schemas.microsoft.com/office/powerpoint/2010/main" val="3857846579"/>
      </p:ext>
    </p:extLst>
  </p:cSld>
  <p:clrMapOvr>
    <a:masterClrMapping/>
  </p:clrMapOvr>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2971</Words>
  <Application>Microsoft Office PowerPoint</Application>
  <PresentationFormat>Grand écran</PresentationFormat>
  <Paragraphs>107</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Calibri</vt:lpstr>
      <vt:lpstr>Calibri Light</vt:lpstr>
      <vt:lpstr>Times New Roman</vt:lpstr>
      <vt:lpstr>Wingdings</vt:lpstr>
      <vt:lpstr>1_Thème Office</vt:lpstr>
      <vt:lpstr>DROIT D’AUTEUR ET ENSEIGNEMENT</vt:lpstr>
      <vt:lpstr>LE CODE DE LA PROPRIETE INTELLECTUELLE</vt:lpstr>
      <vt:lpstr>LE DROIT D’AUTEUR</vt:lpstr>
      <vt:lpstr>LES DROITS MORAUX</vt:lpstr>
      <vt:lpstr>LES DROITS PATRIMONIAUX</vt:lpstr>
      <vt:lpstr>DROITS D’AUTEUR ET ENSEIGNEMENT</vt:lpstr>
      <vt:lpstr>L’EXCEPTION PEDAGOGIQUE</vt:lpstr>
      <vt:lpstr>LE DROIT A L’IMAGE</vt:lpstr>
      <vt:lpstr>LA QUESTION DU PARTAGE NUMERIQUE</vt:lpstr>
      <vt:lpstr>LES LICENCES CREATIVE COMMONS</vt:lpstr>
      <vt:lpstr>RAPPEL DES DEVOIRS DES ETUDIANTS</vt:lpstr>
      <vt:lpstr>Pour plus d’information : https://sup-ujm.univ-st-etienne.fr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Pauline Morel</dc:creator>
  <cp:lastModifiedBy>Vrolant Yannick</cp:lastModifiedBy>
  <cp:revision>32</cp:revision>
  <dcterms:created xsi:type="dcterms:W3CDTF">2017-04-04T08:22:06Z</dcterms:created>
  <dcterms:modified xsi:type="dcterms:W3CDTF">2021-12-03T08:59:53Z</dcterms:modified>
</cp:coreProperties>
</file>