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1037" r:id="rId3"/>
    <p:sldId id="1033" r:id="rId4"/>
    <p:sldId id="259" r:id="rId5"/>
    <p:sldId id="1034" r:id="rId6"/>
    <p:sldId id="1014" r:id="rId7"/>
    <p:sldId id="1016" r:id="rId8"/>
    <p:sldId id="1017" r:id="rId9"/>
    <p:sldId id="1018" r:id="rId10"/>
    <p:sldId id="1019" r:id="rId11"/>
    <p:sldId id="1020" r:id="rId12"/>
    <p:sldId id="1021" r:id="rId13"/>
    <p:sldId id="1023" r:id="rId14"/>
    <p:sldId id="1022" r:id="rId15"/>
    <p:sldId id="1024" r:id="rId16"/>
    <p:sldId id="1036" r:id="rId17"/>
    <p:sldId id="1025" r:id="rId18"/>
    <p:sldId id="1028" r:id="rId19"/>
    <p:sldId id="1030" r:id="rId20"/>
    <p:sldId id="1031" r:id="rId21"/>
    <p:sldId id="1029" r:id="rId22"/>
    <p:sldId id="1027" r:id="rId23"/>
    <p:sldId id="1026"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48"/>
    <p:restoredTop sz="94663"/>
  </p:normalViewPr>
  <p:slideViewPr>
    <p:cSldViewPr snapToGrid="0" snapToObjects="1">
      <p:cViewPr>
        <p:scale>
          <a:sx n="74" d="100"/>
          <a:sy n="74" d="100"/>
        </p:scale>
        <p:origin x="1744" y="1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E7B64-7F84-A540-8910-CB9D6E045DF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675678-F5F0-4840-B66C-904E6D3BB4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11493C2-8ECB-204D-B734-BA18A96580A9}"/>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5" name="Espace réservé du pied de page 4">
            <a:extLst>
              <a:ext uri="{FF2B5EF4-FFF2-40B4-BE49-F238E27FC236}">
                <a16:creationId xmlns:a16="http://schemas.microsoft.com/office/drawing/2014/main" id="{AF744640-7ECA-134E-AFE4-CFEC725740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9A53E6-59A0-F744-B222-006101B24FFD}"/>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230822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02739-3063-EC48-A812-AEF257C43B9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2B1CC9B-269C-B841-BE93-E8BE70C85A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4C1F90-BB79-4741-9E6D-0CB2ECE3449F}"/>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5" name="Espace réservé du pied de page 4">
            <a:extLst>
              <a:ext uri="{FF2B5EF4-FFF2-40B4-BE49-F238E27FC236}">
                <a16:creationId xmlns:a16="http://schemas.microsoft.com/office/drawing/2014/main" id="{8688D92B-4033-BD43-AB42-59E3124424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61BCE1-8C05-4A48-95A5-373EFC2E745A}"/>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288722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86BDC57-ACF9-EE4C-9310-2EB1FC7F47E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77D9ACD-2AFF-5D43-BB76-100744936FB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54F3B3-A604-0045-956D-23C5C3CDA585}"/>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5" name="Espace réservé du pied de page 4">
            <a:extLst>
              <a:ext uri="{FF2B5EF4-FFF2-40B4-BE49-F238E27FC236}">
                <a16:creationId xmlns:a16="http://schemas.microsoft.com/office/drawing/2014/main" id="{F66151DB-61E9-DC42-A678-143130B58E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0C463D-D073-E249-997B-E1D53AB8534C}"/>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293621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49D03-D8B1-294A-BDDA-BA2A65FDCE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45DB11-A6AA-AC41-9F42-667AC521C56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B3CDCF-8B6F-B442-83C6-9F74C7019C09}"/>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5" name="Espace réservé du pied de page 4">
            <a:extLst>
              <a:ext uri="{FF2B5EF4-FFF2-40B4-BE49-F238E27FC236}">
                <a16:creationId xmlns:a16="http://schemas.microsoft.com/office/drawing/2014/main" id="{FAF686F3-328A-FA46-B967-81DF4A1AFA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B51D1D-CD09-344E-9FF6-5F62AC6101A5}"/>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360382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4F668-3E70-7F4E-9ED7-B6DF28E588B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10F60CB-570A-364D-B00F-DD1A412FB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CEF95A-DF0A-0B41-919C-41098920470A}"/>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5" name="Espace réservé du pied de page 4">
            <a:extLst>
              <a:ext uri="{FF2B5EF4-FFF2-40B4-BE49-F238E27FC236}">
                <a16:creationId xmlns:a16="http://schemas.microsoft.com/office/drawing/2014/main" id="{6FD8B9E0-76F5-2244-BAF5-CBFA49BF31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6A9E01-7298-AB4C-BCC1-A3CC131D882E}"/>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200675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A78E0-8FDE-3047-9B88-F9E5D98023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29F726C-66EF-F141-87DF-7814E76993D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DEC664-312A-B540-BC92-4588FC102CA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2FAF2F7-780E-354C-946C-F397CFF253BD}"/>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6" name="Espace réservé du pied de page 5">
            <a:extLst>
              <a:ext uri="{FF2B5EF4-FFF2-40B4-BE49-F238E27FC236}">
                <a16:creationId xmlns:a16="http://schemas.microsoft.com/office/drawing/2014/main" id="{448C6154-34D6-094A-B772-CE04B4D50C9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20C4E4-6D3B-634C-A1C5-E6540E3BF541}"/>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159532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B6C54-F230-114E-909C-CB5813C2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8F18F9A-3454-9A46-BF32-BB4A2DDC8A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A5B4BB-5380-2D4D-9E5F-EE2D4B189FA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F4018DB-54F6-0A42-BEC6-152F17509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7A16BF7-94E0-EF43-92ED-6A8ECEB1B79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4620682-1689-1845-9102-16EB7564783C}"/>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8" name="Espace réservé du pied de page 7">
            <a:extLst>
              <a:ext uri="{FF2B5EF4-FFF2-40B4-BE49-F238E27FC236}">
                <a16:creationId xmlns:a16="http://schemas.microsoft.com/office/drawing/2014/main" id="{26716997-B5C1-C947-B85F-39327D688DF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880F32D-497C-464E-BF75-2C1711400030}"/>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388022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4B315-7904-7841-A30F-36FA3E140E9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ABC202D-84A4-264E-93DC-8A67CF766ECF}"/>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4" name="Espace réservé du pied de page 3">
            <a:extLst>
              <a:ext uri="{FF2B5EF4-FFF2-40B4-BE49-F238E27FC236}">
                <a16:creationId xmlns:a16="http://schemas.microsoft.com/office/drawing/2014/main" id="{7052A32C-3C11-E64A-9AC5-A6F56BC8CFF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3555161-B244-034C-A16E-E443B951A169}"/>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19208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A577C8-9A00-FD4D-9A0B-199E6CC2AD53}"/>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3" name="Espace réservé du pied de page 2">
            <a:extLst>
              <a:ext uri="{FF2B5EF4-FFF2-40B4-BE49-F238E27FC236}">
                <a16:creationId xmlns:a16="http://schemas.microsoft.com/office/drawing/2014/main" id="{507637F5-BB85-D941-B5A6-326B7E54C1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6743A3-0C7D-DB45-B31A-696A32BBDC14}"/>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213704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F8235E-4881-9D4B-959D-9F4D498060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E460BDB-3712-FF45-B7D0-D8D9EB4DE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23592B4-C45C-7A4A-8E2D-FDC1F0945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CD6C76F-AB53-0748-989B-520CBADCA7F9}"/>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6" name="Espace réservé du pied de page 5">
            <a:extLst>
              <a:ext uri="{FF2B5EF4-FFF2-40B4-BE49-F238E27FC236}">
                <a16:creationId xmlns:a16="http://schemas.microsoft.com/office/drawing/2014/main" id="{7A5D9712-EC94-8340-91EB-49CAECBBD7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91E442-A885-2D4A-9C15-F0B01C767E40}"/>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310360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C21B1-A5CB-7D42-9298-F1A94A4D7BB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A4CB9B3-711C-1E46-907F-5D180B2EB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174C188-B1CF-8E45-AD4C-F66182E53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E396E6-0AF2-A74D-9821-D4A2D3434F12}"/>
              </a:ext>
            </a:extLst>
          </p:cNvPr>
          <p:cNvSpPr>
            <a:spLocks noGrp="1"/>
          </p:cNvSpPr>
          <p:nvPr>
            <p:ph type="dt" sz="half" idx="10"/>
          </p:nvPr>
        </p:nvSpPr>
        <p:spPr/>
        <p:txBody>
          <a:bodyPr/>
          <a:lstStyle/>
          <a:p>
            <a:fld id="{7606342B-2177-C54D-88ED-A06332C024D6}" type="datetimeFigureOut">
              <a:rPr lang="fr-FR" smtClean="0"/>
              <a:t>02/02/2022</a:t>
            </a:fld>
            <a:endParaRPr lang="fr-FR"/>
          </a:p>
        </p:txBody>
      </p:sp>
      <p:sp>
        <p:nvSpPr>
          <p:cNvPr id="6" name="Espace réservé du pied de page 5">
            <a:extLst>
              <a:ext uri="{FF2B5EF4-FFF2-40B4-BE49-F238E27FC236}">
                <a16:creationId xmlns:a16="http://schemas.microsoft.com/office/drawing/2014/main" id="{510FEFE8-63D8-FE40-B769-42A24E4505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32C1870-2D62-DD48-87CE-820BE8B8FD82}"/>
              </a:ext>
            </a:extLst>
          </p:cNvPr>
          <p:cNvSpPr>
            <a:spLocks noGrp="1"/>
          </p:cNvSpPr>
          <p:nvPr>
            <p:ph type="sldNum" sz="quarter" idx="12"/>
          </p:nvPr>
        </p:nvSpPr>
        <p:spPr/>
        <p:txBody>
          <a:bodyPr/>
          <a:lstStyle/>
          <a:p>
            <a:fld id="{4AB1D494-25DB-CE43-97B3-407991AAE7A2}" type="slidenum">
              <a:rPr lang="fr-FR" smtClean="0"/>
              <a:t>‹N°›</a:t>
            </a:fld>
            <a:endParaRPr lang="fr-FR"/>
          </a:p>
        </p:txBody>
      </p:sp>
    </p:spTree>
    <p:extLst>
      <p:ext uri="{BB962C8B-B14F-4D97-AF65-F5344CB8AC3E}">
        <p14:creationId xmlns:p14="http://schemas.microsoft.com/office/powerpoint/2010/main" val="181232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D5C860A-E137-F047-8D34-16F0E8707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A3D20AF-7C21-0842-A51E-48B037374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C19782-FF3E-914B-B5DB-2E73B6AEB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6342B-2177-C54D-88ED-A06332C024D6}" type="datetimeFigureOut">
              <a:rPr lang="fr-FR" smtClean="0"/>
              <a:t>02/02/2022</a:t>
            </a:fld>
            <a:endParaRPr lang="fr-FR"/>
          </a:p>
        </p:txBody>
      </p:sp>
      <p:sp>
        <p:nvSpPr>
          <p:cNvPr id="5" name="Espace réservé du pied de page 4">
            <a:extLst>
              <a:ext uri="{FF2B5EF4-FFF2-40B4-BE49-F238E27FC236}">
                <a16:creationId xmlns:a16="http://schemas.microsoft.com/office/drawing/2014/main" id="{A37DFD80-A82B-BB40-BA58-6C78244E9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6C9C846-8257-B54A-90D0-AFD273D15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1D494-25DB-CE43-97B3-407991AAE7A2}" type="slidenum">
              <a:rPr lang="fr-FR" smtClean="0"/>
              <a:t>‹N°›</a:t>
            </a:fld>
            <a:endParaRPr lang="fr-FR"/>
          </a:p>
        </p:txBody>
      </p:sp>
    </p:spTree>
    <p:extLst>
      <p:ext uri="{BB962C8B-B14F-4D97-AF65-F5344CB8AC3E}">
        <p14:creationId xmlns:p14="http://schemas.microsoft.com/office/powerpoint/2010/main" val="457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25E42-A771-9442-A183-76DF683D19A4}"/>
              </a:ext>
            </a:extLst>
          </p:cNvPr>
          <p:cNvSpPr>
            <a:spLocks noGrp="1"/>
          </p:cNvSpPr>
          <p:nvPr>
            <p:ph type="ctrTitle"/>
          </p:nvPr>
        </p:nvSpPr>
        <p:spPr>
          <a:xfrm>
            <a:off x="1524000" y="406400"/>
            <a:ext cx="9144000" cy="2387600"/>
          </a:xfrm>
        </p:spPr>
        <p:txBody>
          <a:bodyPr>
            <a:normAutofit/>
          </a:bodyPr>
          <a:lstStyle/>
          <a:p>
            <a:r>
              <a:rPr lang="fr-FR" sz="3200" dirty="0">
                <a:latin typeface="Times" pitchFamily="2" charset="0"/>
              </a:rPr>
              <a:t>Art et </a:t>
            </a:r>
            <a:r>
              <a:rPr lang="fr-FR" sz="3200" dirty="0" err="1">
                <a:latin typeface="Times" pitchFamily="2" charset="0"/>
              </a:rPr>
              <a:t>postcolonialité</a:t>
            </a:r>
            <a:r>
              <a:rPr lang="fr-FR" sz="3200" dirty="0">
                <a:latin typeface="Times" pitchFamily="2" charset="0"/>
              </a:rPr>
              <a:t> L3 histoire de l’art </a:t>
            </a:r>
            <a:endParaRPr lang="fr-FR" sz="3200" b="1" dirty="0">
              <a:latin typeface="Times" pitchFamily="2" charset="0"/>
              <a:ea typeface="+mn-ea"/>
              <a:cs typeface="+mn-cs"/>
            </a:endParaRPr>
          </a:p>
        </p:txBody>
      </p:sp>
      <p:sp>
        <p:nvSpPr>
          <p:cNvPr id="3" name="Sous-titre 2">
            <a:extLst>
              <a:ext uri="{FF2B5EF4-FFF2-40B4-BE49-F238E27FC236}">
                <a16:creationId xmlns:a16="http://schemas.microsoft.com/office/drawing/2014/main" id="{4B3456BF-29A6-4A40-827D-936DFB94EEC9}"/>
              </a:ext>
            </a:extLst>
          </p:cNvPr>
          <p:cNvSpPr>
            <a:spLocks noGrp="1"/>
          </p:cNvSpPr>
          <p:nvPr>
            <p:ph type="subTitle" idx="1"/>
          </p:nvPr>
        </p:nvSpPr>
        <p:spPr/>
        <p:txBody>
          <a:bodyPr>
            <a:normAutofit lnSpcReduction="10000"/>
          </a:bodyPr>
          <a:lstStyle/>
          <a:p>
            <a:r>
              <a:rPr lang="fr-FR" dirty="0">
                <a:latin typeface="Times" pitchFamily="2" charset="0"/>
              </a:rPr>
              <a:t> </a:t>
            </a:r>
          </a:p>
          <a:p>
            <a:r>
              <a:rPr lang="fr-FR" dirty="0">
                <a:latin typeface="Times" pitchFamily="2" charset="0"/>
              </a:rPr>
              <a:t> Maître de conférences en histoire de l’art contemporain</a:t>
            </a:r>
          </a:p>
          <a:p>
            <a:endParaRPr lang="fr-FR" dirty="0">
              <a:latin typeface="Times" pitchFamily="2" charset="0"/>
            </a:endParaRPr>
          </a:p>
          <a:p>
            <a:r>
              <a:rPr lang="fr-FR" dirty="0" err="1">
                <a:latin typeface="Times" pitchFamily="2" charset="0"/>
              </a:rPr>
              <a:t>Marine.schutz@u-picardie.fr</a:t>
            </a:r>
            <a:r>
              <a:rPr lang="fr-FR" dirty="0">
                <a:latin typeface="Times" pitchFamily="2" charset="0"/>
              </a:rPr>
              <a:t> </a:t>
            </a:r>
          </a:p>
          <a:p>
            <a:endParaRPr lang="fr-FR" dirty="0"/>
          </a:p>
          <a:p>
            <a:endParaRPr lang="fr-FR" dirty="0"/>
          </a:p>
        </p:txBody>
      </p:sp>
    </p:spTree>
    <p:extLst>
      <p:ext uri="{BB962C8B-B14F-4D97-AF65-F5344CB8AC3E}">
        <p14:creationId xmlns:p14="http://schemas.microsoft.com/office/powerpoint/2010/main" val="311881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564F59-28B5-374F-BA09-CE527490853F}"/>
              </a:ext>
            </a:extLst>
          </p:cNvPr>
          <p:cNvSpPr>
            <a:spLocks noGrp="1"/>
          </p:cNvSpPr>
          <p:nvPr>
            <p:ph type="title"/>
          </p:nvPr>
        </p:nvSpPr>
        <p:spPr>
          <a:xfrm>
            <a:off x="838200" y="2103437"/>
            <a:ext cx="10515600" cy="1325563"/>
          </a:xfrm>
        </p:spPr>
        <p:txBody>
          <a:bodyPr>
            <a:normAutofit fontScale="90000"/>
          </a:bodyPr>
          <a:lstStyle/>
          <a:p>
            <a:r>
              <a:rPr lang="fr-FR" dirty="0">
                <a:latin typeface="Times" pitchFamily="2" charset="0"/>
              </a:rPr>
              <a:t> </a:t>
            </a:r>
            <a:br>
              <a:rPr lang="fr-FR" dirty="0">
                <a:latin typeface="Times" pitchFamily="2" charset="0"/>
              </a:rPr>
            </a:br>
            <a:r>
              <a:rPr lang="fr-FR" dirty="0">
                <a:latin typeface="Times" pitchFamily="2" charset="0"/>
              </a:rPr>
              <a:t>Les textes sont parfois très techniques. Il ne vous est pas demandé de tout analyser mais de développer une compréhension générale. Pour y arrivez, vous pouvez reformuler plus simplement les arguments, au brouillon.</a:t>
            </a:r>
            <a:br>
              <a:rPr lang="fr-FR" dirty="0">
                <a:latin typeface="Times" pitchFamily="2" charset="0"/>
              </a:rPr>
            </a:br>
            <a:r>
              <a:rPr lang="fr-FR" dirty="0">
                <a:latin typeface="Times" pitchFamily="2" charset="0"/>
              </a:rPr>
              <a:t> </a:t>
            </a:r>
            <a:br>
              <a:rPr lang="fr-FR" dirty="0">
                <a:latin typeface="Times" pitchFamily="2" charset="0"/>
              </a:rPr>
            </a:br>
            <a:r>
              <a:rPr lang="fr-FR" dirty="0">
                <a:latin typeface="Times" pitchFamily="2" charset="0"/>
              </a:rPr>
              <a:t> </a:t>
            </a:r>
            <a:br>
              <a:rPr lang="fr-FR" dirty="0">
                <a:latin typeface="Times" pitchFamily="2" charset="0"/>
              </a:rPr>
            </a:br>
            <a:r>
              <a:rPr lang="fr-FR" dirty="0">
                <a:latin typeface="Times" pitchFamily="2" charset="0"/>
              </a:rPr>
              <a:t>Une analyse des termes techniques et concepts, comme des personnes citées vous permettra d’approfondir la compréhension</a:t>
            </a:r>
            <a:endParaRPr lang="fr-FR" dirty="0"/>
          </a:p>
        </p:txBody>
      </p:sp>
    </p:spTree>
    <p:extLst>
      <p:ext uri="{BB962C8B-B14F-4D97-AF65-F5344CB8AC3E}">
        <p14:creationId xmlns:p14="http://schemas.microsoft.com/office/powerpoint/2010/main" val="428573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DCA37-5441-3542-9BE7-41147A14174C}"/>
              </a:ext>
            </a:extLst>
          </p:cNvPr>
          <p:cNvSpPr>
            <a:spLocks noGrp="1"/>
          </p:cNvSpPr>
          <p:nvPr>
            <p:ph type="title"/>
          </p:nvPr>
        </p:nvSpPr>
        <p:spPr>
          <a:xfrm>
            <a:off x="341811" y="3079727"/>
            <a:ext cx="10515600" cy="1325563"/>
          </a:xfrm>
        </p:spPr>
        <p:txBody>
          <a:bodyPr>
            <a:normAutofit fontScale="90000"/>
          </a:bodyPr>
          <a:lstStyle/>
          <a:p>
            <a:r>
              <a:rPr lang="fr-FR" dirty="0"/>
              <a:t> </a:t>
            </a:r>
            <a:br>
              <a:rPr lang="fr-FR" dirty="0"/>
            </a:br>
            <a:r>
              <a:rPr lang="fr-FR" b="1" u="sng" dirty="0">
                <a:latin typeface="Times" pitchFamily="2" charset="0"/>
              </a:rPr>
              <a:t>Une lecture « critique » </a:t>
            </a:r>
            <a:br>
              <a:rPr lang="fr-FR" dirty="0">
                <a:latin typeface="Times" pitchFamily="2" charset="0"/>
              </a:rPr>
            </a:br>
            <a:r>
              <a:rPr lang="fr-FR" dirty="0">
                <a:latin typeface="Times" pitchFamily="2" charset="0"/>
              </a:rPr>
              <a:t>Elle porte plus sur la portée et le contenu du texte, ses enjeux par rapport aux historiographie modernes. </a:t>
            </a:r>
            <a:br>
              <a:rPr lang="fr-FR" dirty="0">
                <a:latin typeface="Times" pitchFamily="2" charset="0"/>
              </a:rPr>
            </a:br>
            <a:r>
              <a:rPr lang="fr-FR" dirty="0">
                <a:latin typeface="Times" pitchFamily="2" charset="0"/>
              </a:rPr>
              <a:t>Vous pouvez dégager le sens du texte en vous posant les questions suivantes : </a:t>
            </a:r>
            <a:br>
              <a:rPr lang="fr-FR" dirty="0">
                <a:latin typeface="Times" pitchFamily="2" charset="0"/>
              </a:rPr>
            </a:br>
            <a:r>
              <a:rPr lang="fr-FR" dirty="0">
                <a:latin typeface="Times" pitchFamily="2" charset="0"/>
              </a:rPr>
              <a:t>Qui porte sur l’enjeu du texte : pourquoi l’auteur a écrit ce texte, qu’est-ce qu’il entend apporter à notre compréhension de l’histoire de l’art, de la société etc. ?</a:t>
            </a:r>
            <a:br>
              <a:rPr lang="fr-FR" dirty="0">
                <a:latin typeface="Times" pitchFamily="2" charset="0"/>
              </a:rPr>
            </a:br>
            <a:r>
              <a:rPr lang="fr-FR" dirty="0">
                <a:latin typeface="Times" pitchFamily="2" charset="0"/>
              </a:rPr>
              <a:t>Quelle est sa position par rapport à l’histoire de l’art/épistémologie moderne</a:t>
            </a:r>
            <a:br>
              <a:rPr lang="fr-FR" dirty="0"/>
            </a:br>
            <a:r>
              <a:rPr lang="fr-FR" dirty="0"/>
              <a:t> </a:t>
            </a:r>
            <a:br>
              <a:rPr lang="fr-FR" dirty="0"/>
            </a:br>
            <a:endParaRPr lang="fr-FR" dirty="0"/>
          </a:p>
        </p:txBody>
      </p:sp>
    </p:spTree>
    <p:extLst>
      <p:ext uri="{BB962C8B-B14F-4D97-AF65-F5344CB8AC3E}">
        <p14:creationId xmlns:p14="http://schemas.microsoft.com/office/powerpoint/2010/main" val="302890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46EED-9E7B-404E-9BA3-5BAEDA22D99B}"/>
              </a:ext>
            </a:extLst>
          </p:cNvPr>
          <p:cNvSpPr>
            <a:spLocks noGrp="1"/>
          </p:cNvSpPr>
          <p:nvPr>
            <p:ph type="title"/>
          </p:nvPr>
        </p:nvSpPr>
        <p:spPr>
          <a:xfrm>
            <a:off x="394063" y="2429056"/>
            <a:ext cx="10515600" cy="1325563"/>
          </a:xfrm>
        </p:spPr>
        <p:txBody>
          <a:bodyPr>
            <a:noAutofit/>
          </a:bodyPr>
          <a:lstStyle/>
          <a:p>
            <a:r>
              <a:rPr lang="fr-FR" sz="3800" dirty="0">
                <a:latin typeface="Times" pitchFamily="2" charset="0"/>
              </a:rPr>
              <a:t> </a:t>
            </a:r>
            <a:br>
              <a:rPr lang="fr-FR" sz="3800" dirty="0">
                <a:latin typeface="Times" pitchFamily="2" charset="0"/>
              </a:rPr>
            </a:br>
            <a:r>
              <a:rPr lang="fr-FR" sz="3800" u="sng" dirty="0">
                <a:latin typeface="Times" pitchFamily="2" charset="0"/>
              </a:rPr>
              <a:t>Place par rapport</a:t>
            </a:r>
            <a:br>
              <a:rPr lang="fr-FR" sz="3800" dirty="0">
                <a:latin typeface="Times" pitchFamily="2" charset="0"/>
              </a:rPr>
            </a:br>
            <a:r>
              <a:rPr lang="fr-FR" sz="3800" dirty="0">
                <a:latin typeface="Times" pitchFamily="2" charset="0"/>
              </a:rPr>
              <a:t>Vous remettez les </a:t>
            </a:r>
            <a:r>
              <a:rPr lang="fr-FR" sz="3800" u="sng" dirty="0">
                <a:latin typeface="Times" pitchFamily="2" charset="0"/>
              </a:rPr>
              <a:t>à l’</a:t>
            </a:r>
            <a:r>
              <a:rPr lang="fr-FR" sz="3800" u="sng" dirty="0" err="1">
                <a:latin typeface="Times" pitchFamily="2" charset="0"/>
              </a:rPr>
              <a:t>historiographie</a:t>
            </a:r>
            <a:r>
              <a:rPr lang="fr-FR" sz="3800" dirty="0" err="1">
                <a:latin typeface="Times" pitchFamily="2" charset="0"/>
              </a:rPr>
              <a:t>concepts</a:t>
            </a:r>
            <a:r>
              <a:rPr lang="fr-FR" sz="3800" dirty="0">
                <a:latin typeface="Times" pitchFamily="2" charset="0"/>
              </a:rPr>
              <a:t> clés en perspective, avec l’histoire de la philosophie, l’anthropologie etc. Par exemple, si le texte porte la notion d’hybridité en art, vous vous demanderez comment l’argumentation dans le texte entend se situe par rapport aux études antérieures sur la notion de rencontre culturelle.</a:t>
            </a:r>
            <a:br>
              <a:rPr lang="fr-FR" sz="3800" dirty="0">
                <a:latin typeface="Times" pitchFamily="2" charset="0"/>
              </a:rPr>
            </a:br>
            <a:r>
              <a:rPr lang="fr-FR" sz="3800" dirty="0">
                <a:latin typeface="Times" pitchFamily="2" charset="0"/>
              </a:rPr>
              <a:t> </a:t>
            </a:r>
            <a:br>
              <a:rPr lang="fr-FR" sz="3800" dirty="0">
                <a:latin typeface="Times" pitchFamily="2" charset="0"/>
              </a:rPr>
            </a:br>
            <a:r>
              <a:rPr lang="fr-FR" sz="3800" u="sng" dirty="0">
                <a:latin typeface="Times" pitchFamily="2" charset="0"/>
              </a:rPr>
              <a:t>Place par rapport à la société</a:t>
            </a:r>
            <a:br>
              <a:rPr lang="fr-FR" sz="3800" dirty="0">
                <a:latin typeface="Times" pitchFamily="2" charset="0"/>
              </a:rPr>
            </a:br>
            <a:r>
              <a:rPr lang="fr-FR" sz="3800" dirty="0">
                <a:latin typeface="Times" pitchFamily="2" charset="0"/>
              </a:rPr>
              <a:t>Le texte </a:t>
            </a:r>
            <a:r>
              <a:rPr lang="fr-FR" sz="3800" dirty="0" err="1">
                <a:latin typeface="Times" pitchFamily="2" charset="0"/>
              </a:rPr>
              <a:t>a-t-il</a:t>
            </a:r>
            <a:r>
              <a:rPr lang="fr-FR" sz="3800" dirty="0">
                <a:latin typeface="Times" pitchFamily="2" charset="0"/>
              </a:rPr>
              <a:t> vocation à proposer un savoir qui change la société ? Les conditions politiques (ex. Aimé Césaire et la situation des Antilles).</a:t>
            </a:r>
          </a:p>
        </p:txBody>
      </p:sp>
    </p:spTree>
    <p:extLst>
      <p:ext uri="{BB962C8B-B14F-4D97-AF65-F5344CB8AC3E}">
        <p14:creationId xmlns:p14="http://schemas.microsoft.com/office/powerpoint/2010/main" val="115123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8882F8-9DDC-5648-8E39-836FA9BC28AE}"/>
              </a:ext>
            </a:extLst>
          </p:cNvPr>
          <p:cNvSpPr>
            <a:spLocks noGrp="1"/>
          </p:cNvSpPr>
          <p:nvPr>
            <p:ph type="title"/>
          </p:nvPr>
        </p:nvSpPr>
        <p:spPr>
          <a:xfrm>
            <a:off x="838200" y="2766218"/>
            <a:ext cx="10515600" cy="1325563"/>
          </a:xfrm>
        </p:spPr>
        <p:txBody>
          <a:bodyPr>
            <a:normAutofit fontScale="90000"/>
          </a:bodyPr>
          <a:lstStyle/>
          <a:p>
            <a:r>
              <a:rPr lang="fr-FR" dirty="0">
                <a:latin typeface="Times" pitchFamily="2" charset="0"/>
              </a:rPr>
              <a:t> </a:t>
            </a:r>
            <a:br>
              <a:rPr lang="fr-FR" dirty="0">
                <a:latin typeface="Times" pitchFamily="2" charset="0"/>
              </a:rPr>
            </a:br>
            <a:r>
              <a:rPr lang="fr-FR" b="1" u="sng" dirty="0">
                <a:latin typeface="Times" pitchFamily="2" charset="0"/>
              </a:rPr>
              <a:t>c)Recherche/</a:t>
            </a:r>
            <a:r>
              <a:rPr lang="fr-FR" b="1" u="sng" dirty="0" err="1">
                <a:latin typeface="Times" pitchFamily="2" charset="0"/>
              </a:rPr>
              <a:t>contexualisation</a:t>
            </a:r>
            <a:br>
              <a:rPr lang="fr-FR" dirty="0">
                <a:latin typeface="Times" pitchFamily="2" charset="0"/>
              </a:rPr>
            </a:br>
            <a:r>
              <a:rPr lang="fr-FR" dirty="0">
                <a:latin typeface="Times" pitchFamily="2" charset="0"/>
              </a:rPr>
              <a:t>Vous devez </a:t>
            </a:r>
            <a:r>
              <a:rPr lang="fr-FR" dirty="0" err="1">
                <a:latin typeface="Times" pitchFamily="2" charset="0"/>
              </a:rPr>
              <a:t>recontextualiser</a:t>
            </a:r>
            <a:r>
              <a:rPr lang="fr-FR" dirty="0">
                <a:latin typeface="Times" pitchFamily="2" charset="0"/>
              </a:rPr>
              <a:t> le texte par rapport à son objet (ex. d’objets : une exposition, une exposition, une histoire, ou une politique d’une nation, un courant de pensée, comme le primitivisme) </a:t>
            </a:r>
            <a:br>
              <a:rPr lang="fr-FR" dirty="0">
                <a:latin typeface="Times" pitchFamily="2" charset="0"/>
              </a:rPr>
            </a:br>
            <a:r>
              <a:rPr lang="fr-FR" dirty="0">
                <a:latin typeface="Times" pitchFamily="2" charset="0"/>
              </a:rPr>
              <a:t>Vous enrichirez l’analyse du texte en élargissant l’analyse à ces éléments. </a:t>
            </a:r>
            <a:br>
              <a:rPr lang="fr-FR" dirty="0">
                <a:latin typeface="Times" pitchFamily="2" charset="0"/>
              </a:rPr>
            </a:br>
            <a:r>
              <a:rPr lang="fr-FR" dirty="0">
                <a:latin typeface="Times" pitchFamily="2" charset="0"/>
              </a:rPr>
              <a:t> </a:t>
            </a:r>
            <a:br>
              <a:rPr lang="fr-FR" dirty="0"/>
            </a:br>
            <a:endParaRPr lang="fr-FR" dirty="0"/>
          </a:p>
        </p:txBody>
      </p:sp>
    </p:spTree>
    <p:extLst>
      <p:ext uri="{BB962C8B-B14F-4D97-AF65-F5344CB8AC3E}">
        <p14:creationId xmlns:p14="http://schemas.microsoft.com/office/powerpoint/2010/main" val="82104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D4758-BA0C-8E45-8CFE-7C2B9B79DF8A}"/>
              </a:ext>
            </a:extLst>
          </p:cNvPr>
          <p:cNvSpPr>
            <a:spLocks noGrp="1"/>
          </p:cNvSpPr>
          <p:nvPr>
            <p:ph type="title"/>
          </p:nvPr>
        </p:nvSpPr>
        <p:spPr>
          <a:xfrm>
            <a:off x="446314" y="3865971"/>
            <a:ext cx="10515600" cy="1325563"/>
          </a:xfrm>
        </p:spPr>
        <p:txBody>
          <a:bodyPr>
            <a:normAutofit fontScale="90000"/>
          </a:bodyPr>
          <a:lstStyle/>
          <a:p>
            <a:r>
              <a:rPr lang="fr-FR" b="1" u="sng" dirty="0">
                <a:latin typeface="Times" pitchFamily="2" charset="0"/>
              </a:rPr>
              <a:t>Rédaction, argumentation du commentaire/exposé</a:t>
            </a:r>
            <a:br>
              <a:rPr lang="fr-FR" dirty="0">
                <a:latin typeface="Times" pitchFamily="2" charset="0"/>
              </a:rPr>
            </a:br>
            <a:r>
              <a:rPr lang="fr-FR" dirty="0">
                <a:latin typeface="Times" pitchFamily="2" charset="0"/>
              </a:rPr>
              <a:t> </a:t>
            </a:r>
            <a:br>
              <a:rPr lang="fr-FR" dirty="0">
                <a:latin typeface="Times" pitchFamily="2" charset="0"/>
              </a:rPr>
            </a:br>
            <a:r>
              <a:rPr lang="fr-FR" dirty="0">
                <a:latin typeface="Times" pitchFamily="2" charset="0"/>
              </a:rPr>
              <a:t> </a:t>
            </a:r>
            <a:br>
              <a:rPr lang="fr-FR" dirty="0">
                <a:latin typeface="Times" pitchFamily="2" charset="0"/>
              </a:rPr>
            </a:br>
            <a:r>
              <a:rPr lang="fr-FR" dirty="0">
                <a:latin typeface="Times" pitchFamily="2" charset="0"/>
              </a:rPr>
              <a:t>Elle comprend une introduction structurée en trois parties dont la problématique</a:t>
            </a:r>
            <a:br>
              <a:rPr lang="fr-FR" dirty="0">
                <a:latin typeface="Times" pitchFamily="2" charset="0"/>
              </a:rPr>
            </a:br>
            <a:r>
              <a:rPr lang="fr-FR" dirty="0">
                <a:latin typeface="Times" pitchFamily="2" charset="0"/>
              </a:rPr>
              <a:t>Une conclusion  </a:t>
            </a:r>
            <a:br>
              <a:rPr lang="fr-FR" dirty="0">
                <a:latin typeface="Times" pitchFamily="2" charset="0"/>
              </a:rPr>
            </a:br>
            <a:r>
              <a:rPr lang="fr-FR" dirty="0">
                <a:latin typeface="Times" pitchFamily="2" charset="0"/>
              </a:rPr>
              <a:t>Il vous sera demandé d’introduire la biographie des artistes, leur rôle dans le champ académique, les concepts, écoles de pensées et disciplines auxquels ils sont associés </a:t>
            </a:r>
            <a:br>
              <a:rPr lang="fr-FR" dirty="0">
                <a:latin typeface="Times" pitchFamily="2" charset="0"/>
              </a:rPr>
            </a:br>
            <a:r>
              <a:rPr lang="fr-FR" dirty="0">
                <a:latin typeface="Times" pitchFamily="2" charset="0"/>
              </a:rPr>
              <a:t>L’ouvrage dont l’extrait est issu. </a:t>
            </a:r>
            <a:br>
              <a:rPr lang="fr-FR" dirty="0"/>
            </a:br>
            <a:r>
              <a:rPr lang="fr-FR" dirty="0"/>
              <a:t> </a:t>
            </a:r>
            <a:br>
              <a:rPr lang="fr-FR" dirty="0"/>
            </a:br>
            <a:r>
              <a:rPr lang="fr-FR" dirty="0"/>
              <a:t> </a:t>
            </a:r>
            <a:br>
              <a:rPr lang="fr-FR" dirty="0"/>
            </a:br>
            <a:r>
              <a:rPr lang="fr-FR" dirty="0"/>
              <a:t> </a:t>
            </a:r>
            <a:br>
              <a:rPr lang="fr-FR" dirty="0"/>
            </a:br>
            <a:endParaRPr lang="fr-FR" dirty="0"/>
          </a:p>
        </p:txBody>
      </p:sp>
    </p:spTree>
    <p:extLst>
      <p:ext uri="{BB962C8B-B14F-4D97-AF65-F5344CB8AC3E}">
        <p14:creationId xmlns:p14="http://schemas.microsoft.com/office/powerpoint/2010/main" val="312501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705FB-2BD3-BB4E-AD1B-341784F0AF32}"/>
              </a:ext>
            </a:extLst>
          </p:cNvPr>
          <p:cNvSpPr>
            <a:spLocks noGrp="1"/>
          </p:cNvSpPr>
          <p:nvPr>
            <p:ph type="title"/>
          </p:nvPr>
        </p:nvSpPr>
        <p:spPr>
          <a:xfrm>
            <a:off x="629194" y="2103437"/>
            <a:ext cx="10515600" cy="1325563"/>
          </a:xfrm>
        </p:spPr>
        <p:txBody>
          <a:bodyPr>
            <a:normAutofit fontScale="90000"/>
          </a:bodyPr>
          <a:lstStyle/>
          <a:p>
            <a:r>
              <a:rPr lang="fr-FR" dirty="0">
                <a:latin typeface="Times" pitchFamily="2" charset="0"/>
              </a:rPr>
              <a:t>La partie de développement réorganise en trois partie thématiques les différents arguments et le raisonnement de l’auteur dans le texte à partir des observations faites grâce à la grille de lecture.</a:t>
            </a:r>
            <a:br>
              <a:rPr lang="fr-FR" dirty="0">
                <a:latin typeface="Times" pitchFamily="2" charset="0"/>
              </a:rPr>
            </a:br>
            <a:r>
              <a:rPr lang="fr-FR" dirty="0">
                <a:latin typeface="Times" pitchFamily="2" charset="0"/>
              </a:rPr>
              <a:t> </a:t>
            </a:r>
            <a:br>
              <a:rPr lang="fr-FR" dirty="0">
                <a:latin typeface="Times" pitchFamily="2" charset="0"/>
              </a:rPr>
            </a:br>
            <a:r>
              <a:rPr lang="fr-FR" dirty="0">
                <a:latin typeface="Times" pitchFamily="2" charset="0"/>
              </a:rPr>
              <a:t>Il s’agit pour chaque partie de présenter les arguments, en citant les parties du textes que vous analysez.</a:t>
            </a:r>
          </a:p>
        </p:txBody>
      </p:sp>
    </p:spTree>
    <p:extLst>
      <p:ext uri="{BB962C8B-B14F-4D97-AF65-F5344CB8AC3E}">
        <p14:creationId xmlns:p14="http://schemas.microsoft.com/office/powerpoint/2010/main" val="111256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8B1A4-97B1-47A4-96C9-F24B278B38B7}"/>
              </a:ext>
            </a:extLst>
          </p:cNvPr>
          <p:cNvSpPr>
            <a:spLocks noGrp="1"/>
          </p:cNvSpPr>
          <p:nvPr>
            <p:ph type="title"/>
          </p:nvPr>
        </p:nvSpPr>
        <p:spPr>
          <a:xfrm>
            <a:off x="1016330" y="1528907"/>
            <a:ext cx="10515600" cy="1325563"/>
          </a:xfrm>
        </p:spPr>
        <p:txBody>
          <a:bodyPr>
            <a:normAutofit/>
          </a:bodyPr>
          <a:lstStyle/>
          <a:p>
            <a:endParaRPr lang="fr-FR" dirty="0"/>
          </a:p>
        </p:txBody>
      </p:sp>
    </p:spTree>
    <p:extLst>
      <p:ext uri="{BB962C8B-B14F-4D97-AF65-F5344CB8AC3E}">
        <p14:creationId xmlns:p14="http://schemas.microsoft.com/office/powerpoint/2010/main" val="407539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7D271-4AFE-CC44-BC3D-E974B2899BF3}"/>
              </a:ext>
            </a:extLst>
          </p:cNvPr>
          <p:cNvSpPr>
            <a:spLocks noGrp="1"/>
          </p:cNvSpPr>
          <p:nvPr>
            <p:ph type="title"/>
          </p:nvPr>
        </p:nvSpPr>
        <p:spPr/>
        <p:txBody>
          <a:bodyPr/>
          <a:lstStyle/>
          <a:p>
            <a:r>
              <a:rPr lang="fr-FR" b="1" dirty="0" err="1"/>
              <a:t>Zoulikha</a:t>
            </a:r>
            <a:r>
              <a:rPr lang="fr-FR" b="1" dirty="0"/>
              <a:t> </a:t>
            </a:r>
            <a:r>
              <a:rPr lang="fr-FR" b="1" dirty="0" err="1"/>
              <a:t>Bouabdellah</a:t>
            </a:r>
            <a:r>
              <a:rPr lang="fr-FR" b="1" dirty="0"/>
              <a:t>, née en 1977 en URSS  </a:t>
            </a:r>
            <a:br>
              <a:rPr lang="fr-FR" dirty="0"/>
            </a:br>
            <a:endParaRPr lang="fr-FR" dirty="0"/>
          </a:p>
        </p:txBody>
      </p:sp>
      <p:pic>
        <p:nvPicPr>
          <p:cNvPr id="3" name="Image 2">
            <a:extLst>
              <a:ext uri="{FF2B5EF4-FFF2-40B4-BE49-F238E27FC236}">
                <a16:creationId xmlns:a16="http://schemas.microsoft.com/office/drawing/2014/main" id="{8E3392E5-3B0A-C042-AC7C-06CDDF9523A6}"/>
              </a:ext>
            </a:extLst>
          </p:cNvPr>
          <p:cNvPicPr>
            <a:picLocks noChangeAspect="1"/>
          </p:cNvPicPr>
          <p:nvPr/>
        </p:nvPicPr>
        <p:blipFill>
          <a:blip r:embed="rId2"/>
          <a:stretch>
            <a:fillRect/>
          </a:stretch>
        </p:blipFill>
        <p:spPr>
          <a:xfrm>
            <a:off x="2814911" y="1961985"/>
            <a:ext cx="6090560" cy="3795877"/>
          </a:xfrm>
          <a:prstGeom prst="rect">
            <a:avLst/>
          </a:prstGeom>
        </p:spPr>
      </p:pic>
    </p:spTree>
    <p:extLst>
      <p:ext uri="{BB962C8B-B14F-4D97-AF65-F5344CB8AC3E}">
        <p14:creationId xmlns:p14="http://schemas.microsoft.com/office/powerpoint/2010/main" val="244819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EC0DC-6188-8E44-A5F2-A151B99DC719}"/>
              </a:ext>
            </a:extLst>
          </p:cNvPr>
          <p:cNvSpPr>
            <a:spLocks noGrp="1"/>
          </p:cNvSpPr>
          <p:nvPr>
            <p:ph type="title"/>
          </p:nvPr>
        </p:nvSpPr>
        <p:spPr>
          <a:xfrm>
            <a:off x="542182" y="5394325"/>
            <a:ext cx="10515600" cy="1325563"/>
          </a:xfrm>
        </p:spPr>
        <p:txBody>
          <a:bodyPr/>
          <a:lstStyle/>
          <a:p>
            <a:r>
              <a:rPr lang="fr-FR" i="1" dirty="0"/>
              <a:t>Silence, </a:t>
            </a:r>
            <a:r>
              <a:rPr lang="fr-FR" dirty="0"/>
              <a:t>2008, installation, Clichy. </a:t>
            </a:r>
          </a:p>
        </p:txBody>
      </p:sp>
      <p:pic>
        <p:nvPicPr>
          <p:cNvPr id="3" name="Image 2">
            <a:extLst>
              <a:ext uri="{FF2B5EF4-FFF2-40B4-BE49-F238E27FC236}">
                <a16:creationId xmlns:a16="http://schemas.microsoft.com/office/drawing/2014/main" id="{C720787B-A163-D14F-B297-343C91C56C0C}"/>
              </a:ext>
            </a:extLst>
          </p:cNvPr>
          <p:cNvPicPr>
            <a:picLocks noChangeAspect="1"/>
          </p:cNvPicPr>
          <p:nvPr/>
        </p:nvPicPr>
        <p:blipFill>
          <a:blip r:embed="rId2"/>
          <a:stretch>
            <a:fillRect/>
          </a:stretch>
        </p:blipFill>
        <p:spPr>
          <a:xfrm>
            <a:off x="1423989" y="138112"/>
            <a:ext cx="9120188" cy="5121336"/>
          </a:xfrm>
          <a:prstGeom prst="rect">
            <a:avLst/>
          </a:prstGeom>
        </p:spPr>
      </p:pic>
    </p:spTree>
    <p:extLst>
      <p:ext uri="{BB962C8B-B14F-4D97-AF65-F5344CB8AC3E}">
        <p14:creationId xmlns:p14="http://schemas.microsoft.com/office/powerpoint/2010/main" val="217839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524D76-B6C2-9A46-90D7-2FCE94E8CF32}"/>
              </a:ext>
            </a:extLst>
          </p:cNvPr>
          <p:cNvSpPr>
            <a:spLocks noGrp="1"/>
          </p:cNvSpPr>
          <p:nvPr>
            <p:ph type="title"/>
          </p:nvPr>
        </p:nvSpPr>
        <p:spPr/>
        <p:txBody>
          <a:bodyPr/>
          <a:lstStyle/>
          <a:p>
            <a:endParaRPr lang="fr-FR"/>
          </a:p>
        </p:txBody>
      </p:sp>
      <p:pic>
        <p:nvPicPr>
          <p:cNvPr id="3" name="Image 2">
            <a:extLst>
              <a:ext uri="{FF2B5EF4-FFF2-40B4-BE49-F238E27FC236}">
                <a16:creationId xmlns:a16="http://schemas.microsoft.com/office/drawing/2014/main" id="{1F787E3D-233E-F849-83D0-0CDE5F4B131B}"/>
              </a:ext>
            </a:extLst>
          </p:cNvPr>
          <p:cNvPicPr>
            <a:picLocks noChangeAspect="1"/>
          </p:cNvPicPr>
          <p:nvPr/>
        </p:nvPicPr>
        <p:blipFill>
          <a:blip r:embed="rId2"/>
          <a:stretch>
            <a:fillRect/>
          </a:stretch>
        </p:blipFill>
        <p:spPr>
          <a:xfrm>
            <a:off x="533891" y="365125"/>
            <a:ext cx="10383226" cy="5191613"/>
          </a:xfrm>
          <a:prstGeom prst="rect">
            <a:avLst/>
          </a:prstGeom>
        </p:spPr>
      </p:pic>
    </p:spTree>
    <p:extLst>
      <p:ext uri="{BB962C8B-B14F-4D97-AF65-F5344CB8AC3E}">
        <p14:creationId xmlns:p14="http://schemas.microsoft.com/office/powerpoint/2010/main" val="59446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A9BC-AB13-AA4F-9652-435BF2A8AA8C}"/>
              </a:ext>
            </a:extLst>
          </p:cNvPr>
          <p:cNvSpPr>
            <a:spLocks noGrp="1"/>
          </p:cNvSpPr>
          <p:nvPr>
            <p:ph type="title"/>
          </p:nvPr>
        </p:nvSpPr>
        <p:spPr>
          <a:xfrm>
            <a:off x="838200" y="1179164"/>
            <a:ext cx="10515600" cy="1325563"/>
          </a:xfrm>
        </p:spPr>
        <p:txBody>
          <a:bodyPr>
            <a:normAutofit fontScale="90000"/>
          </a:bodyPr>
          <a:lstStyle/>
          <a:p>
            <a:r>
              <a:rPr lang="fr-FR" dirty="0"/>
              <a:t>Attention ! </a:t>
            </a:r>
            <a:br>
              <a:rPr lang="fr-FR" dirty="0"/>
            </a:br>
            <a:br>
              <a:rPr lang="fr-FR" dirty="0"/>
            </a:br>
            <a:r>
              <a:rPr lang="fr-FR" dirty="0"/>
              <a:t>Deux séances de TD auront lieu lundi 4 avril de 13h à 15h en salle 305.</a:t>
            </a:r>
          </a:p>
        </p:txBody>
      </p:sp>
    </p:spTree>
    <p:extLst>
      <p:ext uri="{BB962C8B-B14F-4D97-AF65-F5344CB8AC3E}">
        <p14:creationId xmlns:p14="http://schemas.microsoft.com/office/powerpoint/2010/main" val="185201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7315D-42F4-FB4E-AE39-41856FF3507A}"/>
              </a:ext>
            </a:extLst>
          </p:cNvPr>
          <p:cNvSpPr>
            <a:spLocks noGrp="1"/>
          </p:cNvSpPr>
          <p:nvPr>
            <p:ph type="title"/>
          </p:nvPr>
        </p:nvSpPr>
        <p:spPr/>
        <p:txBody>
          <a:bodyPr/>
          <a:lstStyle/>
          <a:p>
            <a:r>
              <a:rPr lang="fr-FR" dirty="0"/>
              <a:t>https://</a:t>
            </a:r>
            <a:r>
              <a:rPr lang="fr-FR" dirty="0" err="1"/>
              <a:t>www.youtube.com</a:t>
            </a:r>
            <a:r>
              <a:rPr lang="fr-FR" dirty="0"/>
              <a:t>/</a:t>
            </a:r>
            <a:r>
              <a:rPr lang="fr-FR" dirty="0" err="1"/>
              <a:t>watch?v</a:t>
            </a:r>
            <a:r>
              <a:rPr lang="fr-FR" dirty="0"/>
              <a:t>=DuRS3knY3ls</a:t>
            </a:r>
          </a:p>
        </p:txBody>
      </p:sp>
    </p:spTree>
    <p:extLst>
      <p:ext uri="{BB962C8B-B14F-4D97-AF65-F5344CB8AC3E}">
        <p14:creationId xmlns:p14="http://schemas.microsoft.com/office/powerpoint/2010/main" val="2997067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5248E-7469-8649-A88B-D6944173155D}"/>
              </a:ext>
            </a:extLst>
          </p:cNvPr>
          <p:cNvSpPr>
            <a:spLocks noGrp="1"/>
          </p:cNvSpPr>
          <p:nvPr>
            <p:ph type="title"/>
          </p:nvPr>
        </p:nvSpPr>
        <p:spPr>
          <a:xfrm>
            <a:off x="838200" y="2766218"/>
            <a:ext cx="10515600" cy="1325563"/>
          </a:xfrm>
        </p:spPr>
        <p:txBody>
          <a:bodyPr>
            <a:normAutofit fontScale="90000"/>
          </a:bodyPr>
          <a:lstStyle/>
          <a:p>
            <a:r>
              <a:rPr lang="fr-FR" dirty="0"/>
              <a:t>"Je suis d'origine musulmane ; mon intention n'est pas de choquer, ni de provoquer, mais plutôt de proposer une vision qui mènera au dialogue. Cette vision concerne les liens entre les espaces profanes et sacrés, sacrés car il s'agit de la place des femmes au seuil de deux mondes - car ici, la modernité des femmes est conciliable avec l'Islam, à condition que ce dernier ne soit pas perverti pour devenir un instrument de domination".</a:t>
            </a:r>
            <a:br>
              <a:rPr lang="fr-FR" dirty="0"/>
            </a:br>
            <a:endParaRPr lang="fr-FR" dirty="0"/>
          </a:p>
        </p:txBody>
      </p:sp>
    </p:spTree>
    <p:extLst>
      <p:ext uri="{BB962C8B-B14F-4D97-AF65-F5344CB8AC3E}">
        <p14:creationId xmlns:p14="http://schemas.microsoft.com/office/powerpoint/2010/main" val="284924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36951-94DE-D240-B71D-843E692FF734}"/>
              </a:ext>
            </a:extLst>
          </p:cNvPr>
          <p:cNvSpPr>
            <a:spLocks noGrp="1"/>
          </p:cNvSpPr>
          <p:nvPr>
            <p:ph type="title"/>
          </p:nvPr>
        </p:nvSpPr>
        <p:spPr/>
        <p:txBody>
          <a:bodyPr/>
          <a:lstStyle/>
          <a:p>
            <a:r>
              <a:rPr lang="fr-FR" dirty="0"/>
              <a:t>Dansons</a:t>
            </a:r>
          </a:p>
        </p:txBody>
      </p:sp>
    </p:spTree>
    <p:extLst>
      <p:ext uri="{BB962C8B-B14F-4D97-AF65-F5344CB8AC3E}">
        <p14:creationId xmlns:p14="http://schemas.microsoft.com/office/powerpoint/2010/main" val="410620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5B5E09-3AD4-6148-8DBC-B6BF1197A692}"/>
              </a:ext>
            </a:extLst>
          </p:cNvPr>
          <p:cNvSpPr>
            <a:spLocks noGrp="1"/>
          </p:cNvSpPr>
          <p:nvPr>
            <p:ph type="title"/>
          </p:nvPr>
        </p:nvSpPr>
        <p:spPr/>
        <p:txBody>
          <a:bodyPr>
            <a:normAutofit fontScale="90000"/>
          </a:bodyPr>
          <a:lstStyle/>
          <a:p>
            <a:r>
              <a:rPr lang="fr-FR" dirty="0"/>
              <a:t>En quoi son œuvre incarne, par des outils visuels,  de l’orientalisme, telle que menée par Edward </a:t>
            </a:r>
            <a:r>
              <a:rPr lang="fr-FR" dirty="0" err="1"/>
              <a:t>Said</a:t>
            </a:r>
            <a:r>
              <a:rPr lang="fr-FR" dirty="0"/>
              <a:t> ?</a:t>
            </a:r>
          </a:p>
        </p:txBody>
      </p:sp>
    </p:spTree>
    <p:extLst>
      <p:ext uri="{BB962C8B-B14F-4D97-AF65-F5344CB8AC3E}">
        <p14:creationId xmlns:p14="http://schemas.microsoft.com/office/powerpoint/2010/main" val="355564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3D39F-4FD9-2A48-8CBA-AECDAF55314E}"/>
              </a:ext>
            </a:extLst>
          </p:cNvPr>
          <p:cNvSpPr>
            <a:spLocks noGrp="1"/>
          </p:cNvSpPr>
          <p:nvPr>
            <p:ph type="title"/>
          </p:nvPr>
        </p:nvSpPr>
        <p:spPr>
          <a:xfrm>
            <a:off x="583584" y="3852521"/>
            <a:ext cx="10515600" cy="1325563"/>
          </a:xfrm>
        </p:spPr>
        <p:txBody>
          <a:bodyPr>
            <a:normAutofit fontScale="90000"/>
          </a:bodyPr>
          <a:lstStyle/>
          <a:p>
            <a:r>
              <a:rPr lang="fr-FR" sz="2200" dirty="0">
                <a:latin typeface="Times" pitchFamily="2" charset="0"/>
              </a:rPr>
              <a:t> </a:t>
            </a:r>
            <a:br>
              <a:rPr lang="fr-FR" sz="2200" dirty="0">
                <a:latin typeface="Times" pitchFamily="2" charset="0"/>
              </a:rPr>
            </a:br>
            <a:r>
              <a:rPr lang="fr-FR" sz="2200" dirty="0">
                <a:latin typeface="Times" pitchFamily="2" charset="0"/>
              </a:rPr>
              <a:t>1. Intro</a:t>
            </a:r>
            <a:br>
              <a:rPr lang="fr-FR" sz="2200" dirty="0">
                <a:latin typeface="Times" pitchFamily="2" charset="0"/>
              </a:rPr>
            </a:br>
            <a:br>
              <a:rPr lang="fr-FR" sz="2200" dirty="0">
                <a:latin typeface="Times" pitchFamily="2" charset="0"/>
              </a:rPr>
            </a:br>
            <a:r>
              <a:rPr lang="fr-FR" sz="2200" dirty="0">
                <a:latin typeface="Times" pitchFamily="2" charset="0"/>
              </a:rPr>
              <a:t>2. </a:t>
            </a:r>
            <a:r>
              <a:rPr lang="fr-FR" sz="2200" b="1" dirty="0">
                <a:latin typeface="Times" pitchFamily="2" charset="0"/>
              </a:rPr>
              <a:t>Edward </a:t>
            </a:r>
            <a:r>
              <a:rPr lang="fr-FR" sz="2200" b="1" dirty="0" err="1">
                <a:latin typeface="Times" pitchFamily="2" charset="0"/>
              </a:rPr>
              <a:t>Said</a:t>
            </a:r>
            <a:r>
              <a:rPr lang="fr-FR" sz="2200" b="1" dirty="0">
                <a:latin typeface="Times" pitchFamily="2" charset="0"/>
              </a:rPr>
              <a:t> Méthodologie </a:t>
            </a:r>
            <a:br>
              <a:rPr lang="fr-FR" sz="2200" dirty="0">
                <a:latin typeface="Times" pitchFamily="2" charset="0"/>
              </a:rPr>
            </a:br>
            <a:r>
              <a:rPr lang="fr-FR" sz="2200" dirty="0">
                <a:latin typeface="Times" pitchFamily="2" charset="0"/>
              </a:rPr>
              <a:t>mardi 1er février</a:t>
            </a:r>
            <a:br>
              <a:rPr lang="fr-FR" sz="2200" dirty="0">
                <a:latin typeface="Times" pitchFamily="2" charset="0"/>
              </a:rPr>
            </a:br>
            <a:r>
              <a:rPr lang="fr-FR" sz="2200" b="1" dirty="0">
                <a:latin typeface="Times" pitchFamily="2" charset="0"/>
              </a:rPr>
              <a:t> </a:t>
            </a:r>
            <a:br>
              <a:rPr lang="fr-FR" sz="2200" dirty="0">
                <a:latin typeface="Times" pitchFamily="2" charset="0"/>
              </a:rPr>
            </a:br>
            <a:r>
              <a:rPr lang="fr-FR" sz="2200" dirty="0">
                <a:latin typeface="Times" pitchFamily="2" charset="0"/>
              </a:rPr>
              <a:t>3. mardi 8 février</a:t>
            </a:r>
            <a:br>
              <a:rPr lang="fr-FR" sz="2200" dirty="0">
                <a:latin typeface="Times" pitchFamily="2" charset="0"/>
              </a:rPr>
            </a:br>
            <a:r>
              <a:rPr lang="fr-FR" sz="2200" dirty="0">
                <a:latin typeface="Times" pitchFamily="2" charset="0"/>
              </a:rPr>
              <a:t>Aimé Césaire </a:t>
            </a:r>
            <a:br>
              <a:rPr lang="fr-FR" sz="2200" dirty="0">
                <a:latin typeface="Times" pitchFamily="2" charset="0"/>
              </a:rPr>
            </a:br>
            <a:r>
              <a:rPr lang="fr-FR" sz="2200" dirty="0">
                <a:latin typeface="Times" pitchFamily="2" charset="0"/>
              </a:rPr>
              <a:t>Léa Diop et Safiatou </a:t>
            </a:r>
            <a:br>
              <a:rPr lang="fr-FR" sz="2200" dirty="0">
                <a:latin typeface="Times" pitchFamily="2" charset="0"/>
              </a:rPr>
            </a:br>
            <a:r>
              <a:rPr lang="fr-FR" sz="2200" dirty="0">
                <a:latin typeface="Times" pitchFamily="2" charset="0"/>
              </a:rPr>
              <a:t> </a:t>
            </a:r>
            <a:br>
              <a:rPr lang="fr-FR" sz="2200" dirty="0">
                <a:latin typeface="Times" pitchFamily="2" charset="0"/>
              </a:rPr>
            </a:br>
            <a:r>
              <a:rPr lang="fr-FR" sz="2200" dirty="0">
                <a:latin typeface="Times" pitchFamily="2" charset="0"/>
              </a:rPr>
              <a:t>vacances </a:t>
            </a:r>
            <a:br>
              <a:rPr lang="fr-FR" sz="2200" dirty="0">
                <a:latin typeface="Times" pitchFamily="2" charset="0"/>
              </a:rPr>
            </a:br>
            <a:r>
              <a:rPr lang="fr-FR" sz="2200" dirty="0">
                <a:latin typeface="Times" pitchFamily="2" charset="0"/>
              </a:rPr>
              <a:t> </a:t>
            </a:r>
            <a:br>
              <a:rPr lang="fr-FR" sz="2200" dirty="0">
                <a:latin typeface="Times" pitchFamily="2" charset="0"/>
              </a:rPr>
            </a:br>
            <a:r>
              <a:rPr lang="fr-FR" sz="2200" dirty="0">
                <a:latin typeface="Times" pitchFamily="2" charset="0"/>
              </a:rPr>
              <a:t> </a:t>
            </a:r>
            <a:br>
              <a:rPr lang="fr-FR" sz="2200" dirty="0">
                <a:latin typeface="Times" pitchFamily="2" charset="0"/>
              </a:rPr>
            </a:br>
            <a:r>
              <a:rPr lang="fr-FR" sz="2200" dirty="0">
                <a:latin typeface="Times" pitchFamily="2" charset="0"/>
              </a:rPr>
              <a:t>4. mardi 22 février</a:t>
            </a:r>
            <a:br>
              <a:rPr lang="fr-FR" sz="2200" b="1" dirty="0">
                <a:latin typeface="Times" pitchFamily="2" charset="0"/>
              </a:rPr>
            </a:br>
            <a:r>
              <a:rPr lang="fr-FR" sz="2200" b="1" dirty="0">
                <a:latin typeface="Times" pitchFamily="2" charset="0"/>
              </a:rPr>
              <a:t>Oral Glissant et Anderson : </a:t>
            </a:r>
            <a:r>
              <a:rPr lang="fr-FR" sz="2200" b="1" dirty="0" err="1">
                <a:latin typeface="Times" pitchFamily="2" charset="0"/>
              </a:rPr>
              <a:t>Moulahoum</a:t>
            </a:r>
            <a:r>
              <a:rPr lang="fr-FR" sz="2200" b="1" dirty="0">
                <a:latin typeface="Times" pitchFamily="2" charset="0"/>
              </a:rPr>
              <a:t> Lisa et </a:t>
            </a:r>
            <a:r>
              <a:rPr lang="fr-FR" sz="2200" b="1" dirty="0" err="1">
                <a:latin typeface="Times" pitchFamily="2" charset="0"/>
              </a:rPr>
              <a:t>Almea</a:t>
            </a:r>
            <a:r>
              <a:rPr lang="fr-FR" sz="2200" b="1" dirty="0">
                <a:latin typeface="Times" pitchFamily="2" charset="0"/>
              </a:rPr>
              <a:t> Poizat </a:t>
            </a:r>
            <a:br>
              <a:rPr lang="fr-FR" sz="2200" b="1" dirty="0">
                <a:latin typeface="Times" pitchFamily="2" charset="0"/>
              </a:rPr>
            </a:br>
            <a:r>
              <a:rPr lang="fr-FR" sz="2200" b="1" dirty="0">
                <a:latin typeface="Times" pitchFamily="2" charset="0"/>
              </a:rPr>
              <a:t>Ecrit Chenaud et Laureen</a:t>
            </a:r>
            <a:br>
              <a:rPr lang="fr-FR" sz="2200" dirty="0">
                <a:latin typeface="Times" pitchFamily="2" charset="0"/>
              </a:rPr>
            </a:br>
            <a:r>
              <a:rPr lang="fr-FR" sz="2200" dirty="0">
                <a:latin typeface="Times" pitchFamily="2" charset="0"/>
              </a:rPr>
              <a:t> </a:t>
            </a:r>
            <a:br>
              <a:rPr lang="fr-FR" sz="2200" dirty="0">
                <a:latin typeface="Times" pitchFamily="2" charset="0"/>
              </a:rPr>
            </a:br>
            <a:r>
              <a:rPr lang="fr-FR" sz="2200" dirty="0">
                <a:latin typeface="Times" pitchFamily="2" charset="0"/>
              </a:rPr>
              <a:t> </a:t>
            </a:r>
            <a:br>
              <a:rPr lang="fr-FR" sz="2200" dirty="0">
                <a:latin typeface="Times" pitchFamily="2" charset="0"/>
              </a:rPr>
            </a:br>
            <a:r>
              <a:rPr lang="fr-FR" sz="2200" dirty="0">
                <a:latin typeface="Times" pitchFamily="2" charset="0"/>
              </a:rPr>
              <a:t>5. mardi 1er mars</a:t>
            </a:r>
            <a:br>
              <a:rPr lang="fr-FR" sz="2200" dirty="0">
                <a:latin typeface="Times" pitchFamily="2" charset="0"/>
              </a:rPr>
            </a:br>
            <a:r>
              <a:rPr lang="fr-FR" sz="2200" b="1" dirty="0" err="1">
                <a:latin typeface="Times" pitchFamily="2" charset="0"/>
              </a:rPr>
              <a:t>Lippard</a:t>
            </a:r>
            <a:br>
              <a:rPr lang="fr-FR" sz="2200" dirty="0"/>
            </a:br>
            <a:r>
              <a:rPr lang="fr-FR" sz="2200" dirty="0"/>
              <a:t> </a:t>
            </a:r>
            <a:br>
              <a:rPr lang="fr-FR" dirty="0"/>
            </a:br>
            <a:r>
              <a:rPr lang="fr-FR" dirty="0"/>
              <a:t> </a:t>
            </a:r>
            <a:br>
              <a:rPr lang="fr-FR" dirty="0"/>
            </a:br>
            <a:r>
              <a:rPr lang="fr-FR" dirty="0"/>
              <a:t> </a:t>
            </a:r>
            <a:br>
              <a:rPr lang="fr-FR" dirty="0"/>
            </a:br>
            <a:r>
              <a:rPr lang="fr-FR" dirty="0"/>
              <a:t> </a:t>
            </a:r>
            <a:br>
              <a:rPr lang="fr-FR" dirty="0"/>
            </a:br>
            <a:endParaRPr lang="fr-FR" dirty="0"/>
          </a:p>
        </p:txBody>
      </p:sp>
    </p:spTree>
    <p:extLst>
      <p:ext uri="{BB962C8B-B14F-4D97-AF65-F5344CB8AC3E}">
        <p14:creationId xmlns:p14="http://schemas.microsoft.com/office/powerpoint/2010/main" val="359727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3D39F-4FD9-2A48-8CBA-AECDAF55314E}"/>
              </a:ext>
            </a:extLst>
          </p:cNvPr>
          <p:cNvSpPr>
            <a:spLocks noGrp="1"/>
          </p:cNvSpPr>
          <p:nvPr>
            <p:ph type="title"/>
          </p:nvPr>
        </p:nvSpPr>
        <p:spPr>
          <a:xfrm>
            <a:off x="533400" y="3256156"/>
            <a:ext cx="10515600" cy="1325563"/>
          </a:xfrm>
        </p:spPr>
        <p:txBody>
          <a:bodyPr>
            <a:noAutofit/>
          </a:bodyPr>
          <a:lstStyle/>
          <a:p>
            <a:r>
              <a:rPr lang="fr-FR" sz="2500" dirty="0">
                <a:latin typeface="Times" pitchFamily="2" charset="0"/>
              </a:rPr>
              <a:t>6. mardi 8 mars</a:t>
            </a:r>
            <a:br>
              <a:rPr lang="fr-FR" sz="2500" dirty="0">
                <a:latin typeface="Times" pitchFamily="2" charset="0"/>
              </a:rPr>
            </a:br>
            <a:r>
              <a:rPr lang="fr-FR" sz="2500" b="1" dirty="0" err="1">
                <a:latin typeface="Times" pitchFamily="2" charset="0"/>
              </a:rPr>
              <a:t>Spivak</a:t>
            </a:r>
            <a:r>
              <a:rPr lang="fr-FR" sz="2500" b="1" dirty="0">
                <a:latin typeface="Times" pitchFamily="2" charset="0"/>
              </a:rPr>
              <a:t> et </a:t>
            </a:r>
            <a:r>
              <a:rPr lang="fr-FR" sz="2500" b="1" dirty="0" err="1">
                <a:latin typeface="Times" pitchFamily="2" charset="0"/>
              </a:rPr>
              <a:t>Araen</a:t>
            </a:r>
            <a:r>
              <a:rPr lang="fr-FR" sz="2500" b="1" dirty="0">
                <a:latin typeface="Times" pitchFamily="2" charset="0"/>
              </a:rPr>
              <a:t> </a:t>
            </a:r>
            <a:br>
              <a:rPr lang="fr-FR" sz="2500" b="1" dirty="0">
                <a:latin typeface="Times" pitchFamily="2" charset="0"/>
              </a:rPr>
            </a:br>
            <a:r>
              <a:rPr lang="fr-FR" sz="2500" b="1" dirty="0" err="1">
                <a:latin typeface="Times" pitchFamily="2" charset="0"/>
              </a:rPr>
              <a:t>Clementine</a:t>
            </a:r>
            <a:r>
              <a:rPr lang="fr-FR" sz="2500" b="1" dirty="0">
                <a:latin typeface="Times" pitchFamily="2" charset="0"/>
              </a:rPr>
              <a:t> Leveque et Laura Doyen </a:t>
            </a:r>
            <a:br>
              <a:rPr lang="fr-FR" sz="2500" b="1" dirty="0">
                <a:latin typeface="Times" pitchFamily="2" charset="0"/>
              </a:rPr>
            </a:br>
            <a:br>
              <a:rPr lang="fr-FR" sz="2500" b="1" dirty="0">
                <a:latin typeface="Times" pitchFamily="2" charset="0"/>
              </a:rPr>
            </a:br>
            <a:r>
              <a:rPr lang="fr-FR" sz="2500" b="1" dirty="0" err="1">
                <a:latin typeface="Times" pitchFamily="2" charset="0"/>
              </a:rPr>
              <a:t>Lebody</a:t>
            </a:r>
            <a:r>
              <a:rPr lang="fr-FR" sz="2500" b="1" dirty="0">
                <a:latin typeface="Times" pitchFamily="2" charset="0"/>
              </a:rPr>
              <a:t> Cassandra écrit </a:t>
            </a:r>
            <a:br>
              <a:rPr lang="fr-FR" sz="2500" dirty="0">
                <a:latin typeface="Times" pitchFamily="2" charset="0"/>
              </a:rPr>
            </a:br>
            <a:r>
              <a:rPr lang="fr-FR" sz="2500" dirty="0">
                <a:latin typeface="Times" pitchFamily="2" charset="0"/>
              </a:rPr>
              <a:t> </a:t>
            </a:r>
            <a:br>
              <a:rPr lang="fr-FR" sz="2500" dirty="0">
                <a:latin typeface="Times" pitchFamily="2" charset="0"/>
              </a:rPr>
            </a:br>
            <a:r>
              <a:rPr lang="fr-FR" sz="2500" dirty="0">
                <a:latin typeface="Times" pitchFamily="2" charset="0"/>
              </a:rPr>
              <a:t>7. mardi 15 mars</a:t>
            </a:r>
            <a:br>
              <a:rPr lang="fr-FR" sz="2500" dirty="0">
                <a:latin typeface="Times" pitchFamily="2" charset="0"/>
              </a:rPr>
            </a:br>
            <a:r>
              <a:rPr lang="fr-FR" sz="2500" b="1" dirty="0">
                <a:latin typeface="Times" pitchFamily="2" charset="0"/>
              </a:rPr>
              <a:t>Leboeuf Violaine Elena </a:t>
            </a:r>
            <a:r>
              <a:rPr lang="fr-FR" sz="2500" b="1" dirty="0" err="1">
                <a:latin typeface="Times" pitchFamily="2" charset="0"/>
              </a:rPr>
              <a:t>Morera</a:t>
            </a:r>
            <a:r>
              <a:rPr lang="fr-FR" sz="2500" b="1" dirty="0">
                <a:latin typeface="Times" pitchFamily="2" charset="0"/>
              </a:rPr>
              <a:t> </a:t>
            </a:r>
            <a:br>
              <a:rPr lang="fr-FR" sz="2500" dirty="0">
                <a:latin typeface="Times" pitchFamily="2" charset="0"/>
              </a:rPr>
            </a:br>
            <a:r>
              <a:rPr lang="fr-FR" sz="2500" dirty="0">
                <a:latin typeface="Times" pitchFamily="2" charset="0"/>
              </a:rPr>
              <a:t> </a:t>
            </a:r>
            <a:br>
              <a:rPr lang="fr-FR" sz="2500" dirty="0">
                <a:latin typeface="Times" pitchFamily="2" charset="0"/>
              </a:rPr>
            </a:br>
            <a:r>
              <a:rPr lang="fr-FR" sz="2500" dirty="0">
                <a:latin typeface="Times" pitchFamily="2" charset="0"/>
              </a:rPr>
              <a:t>8.mardi 22 mars </a:t>
            </a:r>
            <a:br>
              <a:rPr lang="fr-FR" sz="2500" dirty="0">
                <a:latin typeface="Times" pitchFamily="2" charset="0"/>
              </a:rPr>
            </a:br>
            <a:r>
              <a:rPr lang="fr-FR" sz="2500" dirty="0">
                <a:latin typeface="Times" pitchFamily="2" charset="0"/>
              </a:rPr>
              <a:t> </a:t>
            </a:r>
            <a:br>
              <a:rPr lang="fr-FR" sz="2500" dirty="0">
                <a:latin typeface="Times" pitchFamily="2" charset="0"/>
              </a:rPr>
            </a:br>
            <a:r>
              <a:rPr lang="fr-FR" sz="2500" dirty="0">
                <a:latin typeface="Times" pitchFamily="2" charset="0"/>
              </a:rPr>
              <a:t>Bourras Siam Henry Bossard Mercer </a:t>
            </a:r>
            <a:br>
              <a:rPr lang="fr-FR" sz="2500" dirty="0">
                <a:latin typeface="Times" pitchFamily="2" charset="0"/>
              </a:rPr>
            </a:br>
            <a:r>
              <a:rPr lang="fr-FR" sz="2500" dirty="0">
                <a:latin typeface="Times" pitchFamily="2" charset="0"/>
              </a:rPr>
              <a:t>Ecrit : </a:t>
            </a:r>
            <a:r>
              <a:rPr lang="fr-FR" sz="2500" dirty="0" err="1">
                <a:latin typeface="Times" pitchFamily="2" charset="0"/>
              </a:rPr>
              <a:t>Ke</a:t>
            </a:r>
            <a:r>
              <a:rPr lang="fr-FR" sz="2500" dirty="0">
                <a:latin typeface="Times" pitchFamily="2" charset="0"/>
              </a:rPr>
              <a:t>, Dramane, </a:t>
            </a:r>
            <a:r>
              <a:rPr lang="fr-FR" sz="2500" dirty="0" err="1">
                <a:latin typeface="Times" pitchFamily="2" charset="0"/>
              </a:rPr>
              <a:t>Cica</a:t>
            </a:r>
            <a:r>
              <a:rPr lang="fr-FR" sz="2500" dirty="0">
                <a:latin typeface="Times" pitchFamily="2" charset="0"/>
              </a:rPr>
              <a:t> </a:t>
            </a:r>
            <a:br>
              <a:rPr lang="fr-FR" sz="2500" dirty="0">
                <a:latin typeface="Times" pitchFamily="2" charset="0"/>
              </a:rPr>
            </a:br>
            <a:br>
              <a:rPr lang="fr-FR" sz="2500" dirty="0">
                <a:latin typeface="Times" pitchFamily="2" charset="0"/>
              </a:rPr>
            </a:br>
            <a:r>
              <a:rPr lang="fr-FR" sz="2500" dirty="0">
                <a:latin typeface="Times" pitchFamily="2" charset="0"/>
              </a:rPr>
              <a:t>Oral </a:t>
            </a:r>
            <a:r>
              <a:rPr lang="fr-FR" sz="2500" dirty="0" err="1">
                <a:latin typeface="Times" pitchFamily="2" charset="0"/>
              </a:rPr>
              <a:t>Rouzé</a:t>
            </a:r>
            <a:r>
              <a:rPr lang="fr-FR" sz="2500" dirty="0">
                <a:latin typeface="Times" pitchFamily="2" charset="0"/>
              </a:rPr>
              <a:t> Elodie </a:t>
            </a:r>
            <a:r>
              <a:rPr lang="fr-FR" sz="2500" dirty="0" err="1">
                <a:latin typeface="Times" pitchFamily="2" charset="0"/>
              </a:rPr>
              <a:t>Veneroni</a:t>
            </a:r>
            <a:r>
              <a:rPr lang="fr-FR" sz="2500" dirty="0">
                <a:latin typeface="Times" pitchFamily="2" charset="0"/>
              </a:rPr>
              <a:t> Mallory Lopez </a:t>
            </a:r>
            <a:br>
              <a:rPr lang="fr-FR" sz="2500" dirty="0">
                <a:latin typeface="Times" pitchFamily="2" charset="0"/>
              </a:rPr>
            </a:br>
            <a:r>
              <a:rPr lang="fr-FR" sz="2500" dirty="0">
                <a:latin typeface="Times" pitchFamily="2" charset="0"/>
              </a:rPr>
              <a:t> </a:t>
            </a:r>
            <a:br>
              <a:rPr lang="fr-FR" sz="2500" dirty="0">
                <a:latin typeface="Times" pitchFamily="2" charset="0"/>
              </a:rPr>
            </a:br>
            <a:br>
              <a:rPr lang="fr-FR" sz="2500" b="1" dirty="0">
                <a:latin typeface="Times" pitchFamily="2" charset="0"/>
              </a:rPr>
            </a:br>
            <a:endParaRPr lang="fr-FR" sz="2500" dirty="0">
              <a:latin typeface="Times" pitchFamily="2" charset="0"/>
            </a:endParaRPr>
          </a:p>
        </p:txBody>
      </p:sp>
    </p:spTree>
    <p:extLst>
      <p:ext uri="{BB962C8B-B14F-4D97-AF65-F5344CB8AC3E}">
        <p14:creationId xmlns:p14="http://schemas.microsoft.com/office/powerpoint/2010/main" val="314370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49AA5-C46F-3143-B25A-2D340E4691B4}"/>
              </a:ext>
            </a:extLst>
          </p:cNvPr>
          <p:cNvSpPr>
            <a:spLocks noGrp="1"/>
          </p:cNvSpPr>
          <p:nvPr>
            <p:ph type="title"/>
          </p:nvPr>
        </p:nvSpPr>
        <p:spPr>
          <a:xfrm>
            <a:off x="838200" y="2766218"/>
            <a:ext cx="10515600" cy="1325563"/>
          </a:xfrm>
        </p:spPr>
        <p:txBody>
          <a:bodyPr>
            <a:normAutofit fontScale="90000"/>
          </a:bodyPr>
          <a:lstStyle/>
          <a:p>
            <a:br>
              <a:rPr lang="fr-FR" sz="2200" dirty="0">
                <a:latin typeface="Times" pitchFamily="2" charset="0"/>
              </a:rPr>
            </a:br>
            <a:r>
              <a:rPr lang="fr-FR" sz="2200" dirty="0">
                <a:latin typeface="Times" pitchFamily="2" charset="0"/>
              </a:rPr>
              <a:t>9. mardi 29 mars  </a:t>
            </a:r>
            <a:br>
              <a:rPr lang="fr-FR" sz="2200" b="1" dirty="0">
                <a:latin typeface="Times" pitchFamily="2" charset="0"/>
              </a:rPr>
            </a:br>
            <a:r>
              <a:rPr lang="fr-FR" sz="2200" b="1" dirty="0" err="1">
                <a:latin typeface="Times" pitchFamily="2" charset="0"/>
              </a:rPr>
              <a:t>Bhaba</a:t>
            </a:r>
            <a:r>
              <a:rPr lang="fr-FR" sz="2200" b="1" dirty="0">
                <a:latin typeface="Times" pitchFamily="2" charset="0"/>
              </a:rPr>
              <a:t> : Noémie et </a:t>
            </a:r>
            <a:r>
              <a:rPr lang="fr-FR" sz="2200" b="1" dirty="0" err="1">
                <a:latin typeface="Times" pitchFamily="2" charset="0"/>
              </a:rPr>
              <a:t>Kezika</a:t>
            </a:r>
            <a:r>
              <a:rPr lang="fr-FR" sz="2200" b="1" dirty="0">
                <a:latin typeface="Times" pitchFamily="2" charset="0"/>
              </a:rPr>
              <a:t> 20 minutes </a:t>
            </a:r>
            <a:br>
              <a:rPr lang="fr-FR" sz="2200" b="1" dirty="0">
                <a:latin typeface="Times" pitchFamily="2" charset="0"/>
              </a:rPr>
            </a:br>
            <a:br>
              <a:rPr lang="fr-FR" sz="2200" b="1" dirty="0">
                <a:latin typeface="Times" pitchFamily="2" charset="0"/>
              </a:rPr>
            </a:br>
            <a:r>
              <a:rPr lang="fr-FR" sz="2200" b="1" dirty="0">
                <a:latin typeface="Times" pitchFamily="2" charset="0"/>
              </a:rPr>
              <a:t>lundi 4 avril de 13h à 15h </a:t>
            </a:r>
            <a:br>
              <a:rPr lang="fr-FR" sz="2200" b="1" dirty="0">
                <a:latin typeface="Times" pitchFamily="2" charset="0"/>
              </a:rPr>
            </a:br>
            <a:r>
              <a:rPr lang="fr-FR" sz="2200" b="1" dirty="0">
                <a:latin typeface="Times" pitchFamily="2" charset="0"/>
              </a:rPr>
              <a:t>TD de 2h en salle 305</a:t>
            </a:r>
            <a:br>
              <a:rPr lang="fr-FR" sz="2200" b="1" dirty="0">
                <a:latin typeface="Times" pitchFamily="2" charset="0"/>
              </a:rPr>
            </a:br>
            <a:r>
              <a:rPr lang="fr-FR" sz="2200" b="1" dirty="0">
                <a:latin typeface="Times" pitchFamily="2" charset="0"/>
              </a:rPr>
              <a:t>Foster Oral : </a:t>
            </a:r>
            <a:r>
              <a:rPr lang="fr-FR" sz="2200" b="1" dirty="0" err="1">
                <a:latin typeface="Times" pitchFamily="2" charset="0"/>
              </a:rPr>
              <a:t>Carolane</a:t>
            </a:r>
            <a:r>
              <a:rPr lang="fr-FR" sz="2200" b="1" dirty="0">
                <a:latin typeface="Times" pitchFamily="2" charset="0"/>
              </a:rPr>
              <a:t> </a:t>
            </a:r>
            <a:r>
              <a:rPr lang="fr-FR" sz="2200" b="1" dirty="0" err="1">
                <a:latin typeface="Times" pitchFamily="2" charset="0"/>
              </a:rPr>
              <a:t>Buchstab</a:t>
            </a:r>
            <a:r>
              <a:rPr lang="fr-FR" sz="2200" b="1" dirty="0">
                <a:latin typeface="Times" pitchFamily="2" charset="0"/>
              </a:rPr>
              <a:t> Jade Blanchet ORAL  </a:t>
            </a:r>
            <a:br>
              <a:rPr lang="fr-FR" sz="2200" b="1" dirty="0">
                <a:latin typeface="Times" pitchFamily="2" charset="0"/>
              </a:rPr>
            </a:br>
            <a:br>
              <a:rPr lang="fr-FR" sz="2200" b="1" dirty="0">
                <a:latin typeface="Times" pitchFamily="2" charset="0"/>
              </a:rPr>
            </a:br>
            <a:r>
              <a:rPr lang="fr-FR" sz="2200" b="1" dirty="0">
                <a:latin typeface="Times" pitchFamily="2" charset="0"/>
              </a:rPr>
              <a:t>Ecrit : </a:t>
            </a:r>
            <a:r>
              <a:rPr lang="fr-FR" sz="2200" b="1" dirty="0" err="1">
                <a:latin typeface="Times" pitchFamily="2" charset="0"/>
              </a:rPr>
              <a:t>Clementine</a:t>
            </a:r>
            <a:r>
              <a:rPr lang="fr-FR" sz="2200" b="1" dirty="0">
                <a:latin typeface="Times" pitchFamily="2" charset="0"/>
              </a:rPr>
              <a:t> </a:t>
            </a:r>
            <a:r>
              <a:rPr lang="fr-FR" sz="2200" b="1" dirty="0" err="1">
                <a:latin typeface="Times" pitchFamily="2" charset="0"/>
              </a:rPr>
              <a:t>Bradechat</a:t>
            </a:r>
            <a:r>
              <a:rPr lang="fr-FR" sz="2200" b="1" dirty="0">
                <a:latin typeface="Times" pitchFamily="2" charset="0"/>
              </a:rPr>
              <a:t> </a:t>
            </a:r>
            <a:r>
              <a:rPr lang="fr-FR" sz="2200" b="1" dirty="0" err="1">
                <a:latin typeface="Times" pitchFamily="2" charset="0"/>
              </a:rPr>
              <a:t>Orene</a:t>
            </a:r>
            <a:r>
              <a:rPr lang="fr-FR" sz="2200" b="1" dirty="0">
                <a:latin typeface="Times" pitchFamily="2" charset="0"/>
              </a:rPr>
              <a:t> Rocca Serra </a:t>
            </a:r>
            <a:br>
              <a:rPr lang="fr-FR" sz="2200" b="1" dirty="0">
                <a:latin typeface="Times" pitchFamily="2" charset="0"/>
              </a:rPr>
            </a:br>
            <a:r>
              <a:rPr lang="fr-FR" sz="2200" b="1" dirty="0">
                <a:latin typeface="Times" pitchFamily="2" charset="0"/>
              </a:rPr>
              <a:t>Ecrit : Rebecca </a:t>
            </a:r>
            <a:r>
              <a:rPr lang="fr-FR" sz="2200" b="1" dirty="0" err="1">
                <a:latin typeface="Times" pitchFamily="2" charset="0"/>
              </a:rPr>
              <a:t>Battistini</a:t>
            </a:r>
            <a:br>
              <a:rPr lang="fr-FR" sz="2200" b="1" dirty="0">
                <a:latin typeface="Times" pitchFamily="2" charset="0"/>
              </a:rPr>
            </a:br>
            <a:br>
              <a:rPr lang="fr-FR" sz="2200" b="1" dirty="0">
                <a:latin typeface="Times" pitchFamily="2" charset="0"/>
              </a:rPr>
            </a:br>
            <a:r>
              <a:rPr lang="fr-FR" sz="2200" dirty="0" err="1">
                <a:latin typeface="Times" pitchFamily="2" charset="0"/>
              </a:rPr>
              <a:t>Ruvaletab</a:t>
            </a:r>
            <a:r>
              <a:rPr lang="fr-FR" sz="2200" dirty="0">
                <a:latin typeface="Times" pitchFamily="2" charset="0"/>
              </a:rPr>
              <a:t> Andrea et </a:t>
            </a:r>
            <a:r>
              <a:rPr lang="fr-FR" sz="2200" dirty="0" err="1">
                <a:latin typeface="Times" pitchFamily="2" charset="0"/>
              </a:rPr>
              <a:t>Buignet</a:t>
            </a:r>
            <a:r>
              <a:rPr lang="fr-FR" sz="2200" dirty="0">
                <a:latin typeface="Times" pitchFamily="2" charset="0"/>
              </a:rPr>
              <a:t> Amandine </a:t>
            </a:r>
            <a:br>
              <a:rPr lang="fr-FR" sz="2200" dirty="0">
                <a:latin typeface="Times" pitchFamily="2" charset="0"/>
              </a:rPr>
            </a:br>
            <a:r>
              <a:rPr lang="fr-FR" sz="2200" dirty="0">
                <a:latin typeface="Times" pitchFamily="2" charset="0"/>
              </a:rPr>
              <a:t>Ecrit : </a:t>
            </a:r>
            <a:r>
              <a:rPr lang="fr-FR" sz="2200" dirty="0" err="1">
                <a:latin typeface="Times" pitchFamily="2" charset="0"/>
              </a:rPr>
              <a:t>Melina</a:t>
            </a:r>
            <a:r>
              <a:rPr lang="fr-FR" sz="2200" dirty="0">
                <a:latin typeface="Times" pitchFamily="2" charset="0"/>
              </a:rPr>
              <a:t> </a:t>
            </a:r>
            <a:r>
              <a:rPr lang="fr-FR" sz="2200" dirty="0" err="1">
                <a:latin typeface="Times" pitchFamily="2" charset="0"/>
              </a:rPr>
              <a:t>Ghesquiere</a:t>
            </a:r>
            <a:r>
              <a:rPr lang="fr-FR" sz="2200" dirty="0">
                <a:latin typeface="Times" pitchFamily="2" charset="0"/>
              </a:rPr>
              <a:t> Antoine Renault</a:t>
            </a:r>
            <a:br>
              <a:rPr lang="fr-FR" sz="2200" dirty="0">
                <a:latin typeface="Times" pitchFamily="2" charset="0"/>
              </a:rPr>
            </a:br>
            <a:r>
              <a:rPr lang="fr-FR" sz="2200" dirty="0">
                <a:latin typeface="Times" pitchFamily="2" charset="0"/>
              </a:rPr>
              <a:t> </a:t>
            </a:r>
            <a:br>
              <a:rPr lang="fr-FR" sz="2200" dirty="0">
                <a:latin typeface="Times" pitchFamily="2" charset="0"/>
              </a:rPr>
            </a:br>
            <a:r>
              <a:rPr lang="fr-FR" sz="2200" dirty="0">
                <a:latin typeface="Times" pitchFamily="2" charset="0"/>
              </a:rPr>
              <a:t>10. mardi 5 avril</a:t>
            </a:r>
            <a:br>
              <a:rPr lang="fr-FR" sz="2200" b="1" dirty="0">
                <a:latin typeface="Times" pitchFamily="2" charset="0"/>
              </a:rPr>
            </a:br>
            <a:r>
              <a:rPr lang="fr-FR" sz="2200" b="1" dirty="0" err="1">
                <a:latin typeface="Times" pitchFamily="2" charset="0"/>
              </a:rPr>
              <a:t>Enwezor</a:t>
            </a:r>
            <a:r>
              <a:rPr lang="fr-FR" sz="2200" b="1" dirty="0">
                <a:latin typeface="Times" pitchFamily="2" charset="0"/>
              </a:rPr>
              <a:t> et Hall</a:t>
            </a:r>
            <a:br>
              <a:rPr lang="fr-FR" sz="2200" b="1" dirty="0">
                <a:latin typeface="Times" pitchFamily="2" charset="0"/>
              </a:rPr>
            </a:br>
            <a:br>
              <a:rPr lang="fr-FR" sz="2200" b="1" dirty="0">
                <a:latin typeface="Times" pitchFamily="2" charset="0"/>
              </a:rPr>
            </a:br>
            <a:r>
              <a:rPr lang="fr-FR" sz="2200" b="1" dirty="0">
                <a:latin typeface="Times" pitchFamily="2" charset="0"/>
              </a:rPr>
              <a:t>Oral : Maylis Mollard, </a:t>
            </a:r>
            <a:r>
              <a:rPr lang="fr-FR" sz="2200" b="1" dirty="0" err="1">
                <a:latin typeface="Times" pitchFamily="2" charset="0"/>
              </a:rPr>
              <a:t>Lor</a:t>
            </a:r>
            <a:r>
              <a:rPr lang="fr-FR" sz="2200" b="1" dirty="0">
                <a:latin typeface="Times" pitchFamily="2" charset="0"/>
              </a:rPr>
              <a:t> Solange </a:t>
            </a:r>
            <a:br>
              <a:rPr lang="fr-FR" sz="2200" b="1" dirty="0">
                <a:latin typeface="Times" pitchFamily="2" charset="0"/>
              </a:rPr>
            </a:br>
            <a:r>
              <a:rPr lang="fr-FR" sz="2200" b="1" dirty="0">
                <a:latin typeface="Times" pitchFamily="2" charset="0"/>
              </a:rPr>
              <a:t>Ecrit </a:t>
            </a:r>
            <a:r>
              <a:rPr lang="fr-FR" sz="2200" b="1" dirty="0" err="1">
                <a:latin typeface="Times" pitchFamily="2" charset="0"/>
              </a:rPr>
              <a:t>Anais</a:t>
            </a:r>
            <a:r>
              <a:rPr lang="fr-FR" sz="2200" b="1" dirty="0">
                <a:latin typeface="Times" pitchFamily="2" charset="0"/>
              </a:rPr>
              <a:t> Martins </a:t>
            </a:r>
            <a:br>
              <a:rPr lang="fr-FR" sz="2200" b="1" dirty="0">
                <a:latin typeface="Times" pitchFamily="2" charset="0"/>
              </a:rPr>
            </a:br>
            <a:br>
              <a:rPr lang="fr-FR" sz="2200" b="1" dirty="0">
                <a:latin typeface="Times" pitchFamily="2" charset="0"/>
              </a:rPr>
            </a:br>
            <a:r>
              <a:rPr lang="fr-FR" sz="2200" b="1" dirty="0" err="1">
                <a:latin typeface="Times" pitchFamily="2" charset="0"/>
              </a:rPr>
              <a:t>Pralint</a:t>
            </a:r>
            <a:r>
              <a:rPr lang="fr-FR" sz="2200" b="1" dirty="0">
                <a:latin typeface="Times" pitchFamily="2" charset="0"/>
              </a:rPr>
              <a:t> </a:t>
            </a:r>
            <a:r>
              <a:rPr lang="fr-FR" sz="2200" b="1" dirty="0" err="1">
                <a:latin typeface="Times" pitchFamily="2" charset="0"/>
              </a:rPr>
              <a:t>Charlene</a:t>
            </a:r>
            <a:r>
              <a:rPr lang="fr-FR" sz="2200" b="1" dirty="0">
                <a:latin typeface="Times" pitchFamily="2" charset="0"/>
              </a:rPr>
              <a:t> et Mathilde de </a:t>
            </a:r>
            <a:r>
              <a:rPr lang="fr-FR" sz="2200" b="1" dirty="0" err="1">
                <a:latin typeface="Times" pitchFamily="2" charset="0"/>
              </a:rPr>
              <a:t>Stercks</a:t>
            </a:r>
            <a:br>
              <a:rPr lang="fr-FR" sz="2200" b="1" dirty="0">
                <a:latin typeface="Times" pitchFamily="2" charset="0"/>
              </a:rPr>
            </a:br>
            <a:br>
              <a:rPr lang="fr-FR" sz="3300" b="1" dirty="0">
                <a:latin typeface="Times" pitchFamily="2" charset="0"/>
              </a:rPr>
            </a:br>
            <a:r>
              <a:rPr lang="fr-FR" sz="3300" b="1" dirty="0">
                <a:latin typeface="Times" pitchFamily="2" charset="0"/>
              </a:rPr>
              <a:t> </a:t>
            </a:r>
            <a:br>
              <a:rPr lang="fr-FR" b="1" dirty="0">
                <a:latin typeface="Times" pitchFamily="2" charset="0"/>
              </a:rPr>
            </a:br>
            <a:r>
              <a:rPr lang="fr-FR" b="1" dirty="0">
                <a:latin typeface="Times" pitchFamily="2" charset="0"/>
              </a:rPr>
              <a:t> </a:t>
            </a:r>
            <a:endParaRPr lang="fr-FR" dirty="0"/>
          </a:p>
        </p:txBody>
      </p:sp>
    </p:spTree>
    <p:extLst>
      <p:ext uri="{BB962C8B-B14F-4D97-AF65-F5344CB8AC3E}">
        <p14:creationId xmlns:p14="http://schemas.microsoft.com/office/powerpoint/2010/main" val="49248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99C87-DB5B-AD4A-AA68-F644E84AD5B7}"/>
              </a:ext>
            </a:extLst>
          </p:cNvPr>
          <p:cNvSpPr>
            <a:spLocks noGrp="1"/>
          </p:cNvSpPr>
          <p:nvPr>
            <p:ph type="title"/>
          </p:nvPr>
        </p:nvSpPr>
        <p:spPr>
          <a:xfrm>
            <a:off x="513485" y="3900152"/>
            <a:ext cx="10515600" cy="1325563"/>
          </a:xfrm>
        </p:spPr>
        <p:txBody>
          <a:bodyPr>
            <a:normAutofit fontScale="90000"/>
          </a:bodyPr>
          <a:lstStyle/>
          <a:p>
            <a:r>
              <a:rPr lang="fr-FR" dirty="0">
                <a:latin typeface="Times" pitchFamily="2" charset="0"/>
              </a:rPr>
              <a:t>Modalités de contrôle </a:t>
            </a:r>
            <a:br>
              <a:rPr lang="fr-FR" dirty="0">
                <a:latin typeface="Times" pitchFamily="2" charset="0"/>
              </a:rPr>
            </a:br>
            <a:r>
              <a:rPr lang="fr-FR" dirty="0">
                <a:latin typeface="Times" pitchFamily="2" charset="0"/>
              </a:rPr>
              <a:t> </a:t>
            </a:r>
            <a:br>
              <a:rPr lang="fr-FR" dirty="0">
                <a:latin typeface="Times" pitchFamily="2" charset="0"/>
              </a:rPr>
            </a:br>
            <a:br>
              <a:rPr lang="fr-FR" dirty="0">
                <a:latin typeface="Times" pitchFamily="2" charset="0"/>
              </a:rPr>
            </a:br>
            <a:r>
              <a:rPr lang="fr-FR" dirty="0">
                <a:latin typeface="Times" pitchFamily="2" charset="0"/>
              </a:rPr>
              <a:t>Format : un exposé à oral, de 35 minutes  avec rendu du travail par email (en binôme)</a:t>
            </a:r>
            <a:br>
              <a:rPr lang="fr-FR" dirty="0">
                <a:latin typeface="Times" pitchFamily="2" charset="0"/>
              </a:rPr>
            </a:br>
            <a:r>
              <a:rPr lang="fr-FR" dirty="0">
                <a:latin typeface="Times" pitchFamily="2" charset="0"/>
              </a:rPr>
              <a:t>chaque semaine l’ensemble de la classe doit lire les textes.  </a:t>
            </a:r>
            <a:br>
              <a:rPr lang="fr-FR" dirty="0">
                <a:latin typeface="Times" pitchFamily="2" charset="0"/>
              </a:rPr>
            </a:br>
            <a:r>
              <a:rPr lang="fr-FR" dirty="0">
                <a:latin typeface="Times" pitchFamily="2" charset="0"/>
              </a:rPr>
              <a:t>Basé sur l’historiographie de l’art contemporain </a:t>
            </a:r>
            <a:br>
              <a:rPr lang="fr-FR" dirty="0">
                <a:latin typeface="Times" pitchFamily="2" charset="0"/>
              </a:rPr>
            </a:br>
            <a:r>
              <a:rPr lang="fr-FR" dirty="0">
                <a:latin typeface="Times" pitchFamily="2" charset="0"/>
              </a:rPr>
              <a:t>Une historiographie particulière qui excède strictement le champ de l’histoire de l’art.</a:t>
            </a:r>
            <a:br>
              <a:rPr lang="fr-FR" dirty="0"/>
            </a:br>
            <a:br>
              <a:rPr lang="fr-FR" dirty="0"/>
            </a:br>
            <a:r>
              <a:rPr lang="fr-FR" dirty="0"/>
              <a:t>  </a:t>
            </a:r>
            <a:br>
              <a:rPr lang="fr-FR" dirty="0"/>
            </a:br>
            <a:r>
              <a:rPr lang="fr-FR" dirty="0">
                <a:latin typeface="Times" pitchFamily="2" charset="0"/>
              </a:rPr>
              <a:t> </a:t>
            </a:r>
            <a:br>
              <a:rPr lang="fr-FR" dirty="0"/>
            </a:br>
            <a:endParaRPr lang="fr-FR" dirty="0">
              <a:latin typeface="Times" pitchFamily="2" charset="0"/>
            </a:endParaRPr>
          </a:p>
        </p:txBody>
      </p:sp>
    </p:spTree>
    <p:extLst>
      <p:ext uri="{BB962C8B-B14F-4D97-AF65-F5344CB8AC3E}">
        <p14:creationId xmlns:p14="http://schemas.microsoft.com/office/powerpoint/2010/main" val="36525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8A300-D295-514F-8945-37704E1A40EA}"/>
              </a:ext>
            </a:extLst>
          </p:cNvPr>
          <p:cNvSpPr>
            <a:spLocks noGrp="1"/>
          </p:cNvSpPr>
          <p:nvPr>
            <p:ph type="title"/>
          </p:nvPr>
        </p:nvSpPr>
        <p:spPr>
          <a:xfrm>
            <a:off x="838200" y="3429000"/>
            <a:ext cx="10515600" cy="1325563"/>
          </a:xfrm>
        </p:spPr>
        <p:txBody>
          <a:bodyPr>
            <a:normAutofit fontScale="90000"/>
          </a:bodyPr>
          <a:lstStyle/>
          <a:p>
            <a:r>
              <a:rPr lang="fr-FR" sz="3300" dirty="0">
                <a:latin typeface="Times" pitchFamily="2" charset="0"/>
              </a:rPr>
              <a:t>Les textes à étudier dans le cadre du TD peuvent être issus des études culturelles, des études postcoloniales, de la littérature comparée ou de la critique d’art. </a:t>
            </a:r>
            <a:br>
              <a:rPr lang="fr-FR" sz="3300" dirty="0">
                <a:latin typeface="Times" pitchFamily="2" charset="0"/>
              </a:rPr>
            </a:br>
            <a:br>
              <a:rPr lang="fr-FR" sz="3300" dirty="0">
                <a:latin typeface="Times" pitchFamily="2" charset="0"/>
              </a:rPr>
            </a:br>
            <a:r>
              <a:rPr lang="fr-FR" sz="3300" dirty="0">
                <a:latin typeface="Times" pitchFamily="2" charset="0"/>
              </a:rPr>
              <a:t>Ils sont représentatifs de questionnement sur les paramètres de l’identité (classe, genre, race etc.) et permettent de réfléchir sur les relations (artistiques, sociales et politiques) qui ont commencé à se poser au moment de la décolonisation. </a:t>
            </a:r>
            <a:br>
              <a:rPr lang="fr-FR" sz="3300" dirty="0">
                <a:latin typeface="Times" pitchFamily="2" charset="0"/>
              </a:rPr>
            </a:br>
            <a:r>
              <a:rPr lang="fr-FR" sz="3300" dirty="0">
                <a:latin typeface="Times" pitchFamily="2" charset="0"/>
              </a:rPr>
              <a:t> </a:t>
            </a:r>
            <a:br>
              <a:rPr lang="fr-FR" sz="3300" dirty="0">
                <a:latin typeface="Times" pitchFamily="2" charset="0"/>
              </a:rPr>
            </a:br>
            <a:r>
              <a:rPr lang="fr-FR" sz="3300" dirty="0">
                <a:latin typeface="Times" pitchFamily="2" charset="0"/>
              </a:rPr>
              <a:t> </a:t>
            </a:r>
            <a:br>
              <a:rPr lang="fr-FR" sz="3300" dirty="0">
                <a:latin typeface="Times" pitchFamily="2" charset="0"/>
              </a:rPr>
            </a:br>
            <a:r>
              <a:rPr lang="fr-FR" sz="3300" dirty="0">
                <a:latin typeface="Times" pitchFamily="2" charset="0"/>
              </a:rPr>
              <a:t>Les textes sont issus de l’anthologie d’</a:t>
            </a:r>
            <a:r>
              <a:rPr lang="fr-FR" sz="3300" i="1" dirty="0">
                <a:latin typeface="Times" pitchFamily="2" charset="0"/>
              </a:rPr>
              <a:t>Art et mondialisation </a:t>
            </a:r>
            <a:r>
              <a:rPr lang="fr-FR" sz="3300" dirty="0">
                <a:latin typeface="Times" pitchFamily="2" charset="0"/>
              </a:rPr>
              <a:t>(BU)</a:t>
            </a:r>
            <a:br>
              <a:rPr lang="fr-FR" dirty="0"/>
            </a:br>
            <a:r>
              <a:rPr lang="fr-FR" dirty="0"/>
              <a:t> </a:t>
            </a:r>
            <a:br>
              <a:rPr lang="fr-FR" dirty="0"/>
            </a:br>
            <a:endParaRPr lang="fr-FR" dirty="0"/>
          </a:p>
        </p:txBody>
      </p:sp>
    </p:spTree>
    <p:extLst>
      <p:ext uri="{BB962C8B-B14F-4D97-AF65-F5344CB8AC3E}">
        <p14:creationId xmlns:p14="http://schemas.microsoft.com/office/powerpoint/2010/main" val="138502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16394-4A93-5347-802B-2A9A5B0A4732}"/>
              </a:ext>
            </a:extLst>
          </p:cNvPr>
          <p:cNvSpPr>
            <a:spLocks noGrp="1"/>
          </p:cNvSpPr>
          <p:nvPr>
            <p:ph type="title"/>
          </p:nvPr>
        </p:nvSpPr>
        <p:spPr/>
        <p:txBody>
          <a:bodyPr/>
          <a:lstStyle/>
          <a:p>
            <a:endParaRPr lang="fr-FR"/>
          </a:p>
        </p:txBody>
      </p:sp>
      <p:pic>
        <p:nvPicPr>
          <p:cNvPr id="1026" name="Picture 2" descr="Art et mondialisation">
            <a:extLst>
              <a:ext uri="{FF2B5EF4-FFF2-40B4-BE49-F238E27FC236}">
                <a16:creationId xmlns:a16="http://schemas.microsoft.com/office/drawing/2014/main" id="{0F6FE606-EA49-D448-8E39-59BF3FEB9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472" y="114968"/>
            <a:ext cx="6526463" cy="652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1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C8C49-D747-0C48-BCE6-75F15EFA6528}"/>
              </a:ext>
            </a:extLst>
          </p:cNvPr>
          <p:cNvSpPr>
            <a:spLocks noGrp="1"/>
          </p:cNvSpPr>
          <p:nvPr>
            <p:ph type="title"/>
          </p:nvPr>
        </p:nvSpPr>
        <p:spPr>
          <a:xfrm>
            <a:off x="603069" y="2766218"/>
            <a:ext cx="10515600" cy="1325563"/>
          </a:xfrm>
        </p:spPr>
        <p:txBody>
          <a:bodyPr>
            <a:normAutofit fontScale="90000"/>
          </a:bodyPr>
          <a:lstStyle/>
          <a:p>
            <a:r>
              <a:rPr lang="fr-FR" sz="3300" dirty="0">
                <a:latin typeface="Times" pitchFamily="2" charset="0"/>
              </a:rPr>
              <a:t> </a:t>
            </a:r>
            <a:br>
              <a:rPr lang="fr-FR" sz="3300" dirty="0">
                <a:latin typeface="Times" pitchFamily="2" charset="0"/>
              </a:rPr>
            </a:br>
            <a:r>
              <a:rPr lang="fr-FR" sz="3300" b="1" u="sng" dirty="0">
                <a:latin typeface="Times" pitchFamily="2" charset="0"/>
              </a:rPr>
              <a:t>Méthode d’analyse ou grille de lecture</a:t>
            </a:r>
            <a:br>
              <a:rPr lang="fr-FR" sz="3300" dirty="0">
                <a:latin typeface="Times" pitchFamily="2" charset="0"/>
              </a:rPr>
            </a:br>
            <a:r>
              <a:rPr lang="fr-FR" sz="3300" dirty="0">
                <a:latin typeface="Times" pitchFamily="2" charset="0"/>
              </a:rPr>
              <a:t> </a:t>
            </a:r>
            <a:br>
              <a:rPr lang="fr-FR" sz="3300" dirty="0">
                <a:latin typeface="Times" pitchFamily="2" charset="0"/>
              </a:rPr>
            </a:br>
            <a:r>
              <a:rPr lang="fr-FR" sz="3300" dirty="0">
                <a:latin typeface="Times" pitchFamily="2" charset="0"/>
              </a:rPr>
              <a:t>Celle de l’analyse de texte que l’on pratique en commentaire composé littéraire ou philosophique ou avec l’étude de document en histoire.</a:t>
            </a:r>
            <a:br>
              <a:rPr lang="fr-FR" sz="3300" dirty="0">
                <a:latin typeface="Times" pitchFamily="2" charset="0"/>
              </a:rPr>
            </a:br>
            <a:r>
              <a:rPr lang="fr-FR" sz="3300" dirty="0">
                <a:latin typeface="Times" pitchFamily="2" charset="0"/>
              </a:rPr>
              <a:t>C’est-à-dire :</a:t>
            </a:r>
            <a:br>
              <a:rPr lang="fr-FR" sz="3300" dirty="0">
                <a:latin typeface="Times" pitchFamily="2" charset="0"/>
              </a:rPr>
            </a:br>
            <a:r>
              <a:rPr lang="fr-FR" sz="3300" b="1" u="sng" dirty="0">
                <a:latin typeface="Times" pitchFamily="2" charset="0"/>
              </a:rPr>
              <a:t>Une analyse « morphologique »   </a:t>
            </a:r>
            <a:br>
              <a:rPr lang="fr-FR" sz="3300" dirty="0">
                <a:latin typeface="Times" pitchFamily="2" charset="0"/>
              </a:rPr>
            </a:br>
            <a:r>
              <a:rPr lang="fr-FR" sz="3300" dirty="0">
                <a:latin typeface="Times" pitchFamily="2" charset="0"/>
              </a:rPr>
              <a:t> </a:t>
            </a:r>
            <a:br>
              <a:rPr lang="fr-FR" sz="3300" dirty="0">
                <a:latin typeface="Times" pitchFamily="2" charset="0"/>
              </a:rPr>
            </a:br>
            <a:r>
              <a:rPr lang="fr-FR" sz="3300" dirty="0">
                <a:latin typeface="Times" pitchFamily="2" charset="0"/>
              </a:rPr>
              <a:t>Il s’agit de découper le texte, par unités thématiques, argumentaires, énonciative (argumentation ou citation que fait l’auteur d’un autre auteur) etc. </a:t>
            </a:r>
            <a:br>
              <a:rPr lang="fr-FR" sz="3300" dirty="0">
                <a:latin typeface="Times" pitchFamily="2" charset="0"/>
              </a:rPr>
            </a:br>
            <a:r>
              <a:rPr lang="fr-FR" sz="3300" dirty="0">
                <a:latin typeface="Times" pitchFamily="2" charset="0"/>
              </a:rPr>
              <a:t>Ensuite vous faites apparaître un argument par passage. Cela peut vous être facilité si vous donnez un titre à chacun d’entre eux.</a:t>
            </a:r>
            <a:br>
              <a:rPr lang="fr-FR" sz="3300" dirty="0">
                <a:latin typeface="Times" pitchFamily="2" charset="0"/>
              </a:rPr>
            </a:br>
            <a:r>
              <a:rPr lang="fr-FR" sz="3300" dirty="0">
                <a:latin typeface="Times" pitchFamily="2" charset="0"/>
              </a:rPr>
              <a:t>. </a:t>
            </a:r>
            <a:br>
              <a:rPr lang="fr-FR" dirty="0"/>
            </a:br>
            <a:endParaRPr lang="fr-FR" dirty="0"/>
          </a:p>
        </p:txBody>
      </p:sp>
    </p:spTree>
    <p:extLst>
      <p:ext uri="{BB962C8B-B14F-4D97-AF65-F5344CB8AC3E}">
        <p14:creationId xmlns:p14="http://schemas.microsoft.com/office/powerpoint/2010/main" val="19503812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1140</Words>
  <Application>Microsoft Macintosh PowerPoint</Application>
  <PresentationFormat>Grand écran</PresentationFormat>
  <Paragraphs>24</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Times</vt:lpstr>
      <vt:lpstr>Thème Office</vt:lpstr>
      <vt:lpstr>Art et postcolonialité L3 histoire de l’art </vt:lpstr>
      <vt:lpstr>Attention !   Deux séances de TD auront lieu lundi 4 avril de 13h à 15h en salle 305.</vt:lpstr>
      <vt:lpstr>  1. Intro  2. Edward Said Méthodologie  mardi 1er février   3. mardi 8 février Aimé Césaire  Léa Diop et Safiatou    vacances      4. mardi 22 février Oral Glissant et Anderson : Moulahoum Lisa et Almea Poizat  Ecrit Chenaud et Laureen     5. mardi 1er mars Lippard         </vt:lpstr>
      <vt:lpstr>6. mardi 8 mars Spivak et Araen  Clementine Leveque et Laura Doyen   Lebody Cassandra écrit    7. mardi 15 mars Leboeuf Violaine Elena Morera    8.mardi 22 mars    Bourras Siam Henry Bossard Mercer  Ecrit : Ke, Dramane, Cica   Oral Rouzé Elodie Veneroni Mallory Lopez     </vt:lpstr>
      <vt:lpstr> 9. mardi 29 mars   Bhaba : Noémie et Kezika 20 minutes   lundi 4 avril de 13h à 15h  TD de 2h en salle 305 Foster Oral : Carolane Buchstab Jade Blanchet ORAL    Ecrit : Clementine Bradechat Orene Rocca Serra  Ecrit : Rebecca Battistini  Ruvaletab Andrea et Buignet Amandine  Ecrit : Melina Ghesquiere Antoine Renault   10. mardi 5 avril Enwezor et Hall  Oral : Maylis Mollard, Lor Solange  Ecrit Anais Martins   Pralint Charlene et Mathilde de Stercks     </vt:lpstr>
      <vt:lpstr>Modalités de contrôle     Format : un exposé à oral, de 35 minutes  avec rendu du travail par email (en binôme) chaque semaine l’ensemble de la classe doit lire les textes.   Basé sur l’historiographie de l’art contemporain  Une historiographie particulière qui excède strictement le champ de l’histoire de l’art.       </vt:lpstr>
      <vt:lpstr>Les textes à étudier dans le cadre du TD peuvent être issus des études culturelles, des études postcoloniales, de la littérature comparée ou de la critique d’art.   Ils sont représentatifs de questionnement sur les paramètres de l’identité (classe, genre, race etc.) et permettent de réfléchir sur les relations (artistiques, sociales et politiques) qui ont commencé à se poser au moment de la décolonisation.      Les textes sont issus de l’anthologie d’Art et mondialisation (BU)   </vt:lpstr>
      <vt:lpstr>Présentation PowerPoint</vt:lpstr>
      <vt:lpstr>  Méthode d’analyse ou grille de lecture   Celle de l’analyse de texte que l’on pratique en commentaire composé littéraire ou philosophique ou avec l’étude de document en histoire. C’est-à-dire : Une analyse « morphologique »      Il s’agit de découper le texte, par unités thématiques, argumentaires, énonciative (argumentation ou citation que fait l’auteur d’un autre auteur) etc.  Ensuite vous faites apparaître un argument par passage. Cela peut vous être facilité si vous donnez un titre à chacun d’entre eux. .  </vt:lpstr>
      <vt:lpstr>  Les textes sont parfois très techniques. Il ne vous est pas demandé de tout analyser mais de développer une compréhension générale. Pour y arrivez, vous pouvez reformuler plus simplement les arguments, au brouillon.     Une analyse des termes techniques et concepts, comme des personnes citées vous permettra d’approfondir la compréhension</vt:lpstr>
      <vt:lpstr>  Une lecture « critique »  Elle porte plus sur la portée et le contenu du texte, ses enjeux par rapport aux historiographie modernes.  Vous pouvez dégager le sens du texte en vous posant les questions suivantes :  Qui porte sur l’enjeu du texte : pourquoi l’auteur a écrit ce texte, qu’est-ce qu’il entend apporter à notre compréhension de l’histoire de l’art, de la société etc. ? Quelle est sa position par rapport à l’histoire de l’art/épistémologie moderne   </vt:lpstr>
      <vt:lpstr>  Place par rapport Vous remettez les à l’historiographieconcepts clés en perspective, avec l’histoire de la philosophie, l’anthropologie etc. Par exemple, si le texte porte la notion d’hybridité en art, vous vous demanderez comment l’argumentation dans le texte entend se situe par rapport aux études antérieures sur la notion de rencontre culturelle.   Place par rapport à la société Le texte a-t-il vocation à proposer un savoir qui change la société ? Les conditions politiques (ex. Aimé Césaire et la situation des Antilles).</vt:lpstr>
      <vt:lpstr>  c)Recherche/contexualisation Vous devez recontextualiser le texte par rapport à son objet (ex. d’objets : une exposition, une exposition, une histoire, ou une politique d’une nation, un courant de pensée, comme le primitivisme)  Vous enrichirez l’analyse du texte en élargissant l’analyse à ces éléments.    </vt:lpstr>
      <vt:lpstr>Rédaction, argumentation du commentaire/exposé     Elle comprend une introduction structurée en trois parties dont la problématique Une conclusion   Il vous sera demandé d’introduire la biographie des artistes, leur rôle dans le champ académique, les concepts, écoles de pensées et disciplines auxquels ils sont associés  L’ouvrage dont l’extrait est issu.        </vt:lpstr>
      <vt:lpstr>La partie de développement réorganise en trois partie thématiques les différents arguments et le raisonnement de l’auteur dans le texte à partir des observations faites grâce à la grille de lecture.   Il s’agit pour chaque partie de présenter les arguments, en citant les parties du textes que vous analysez.</vt:lpstr>
      <vt:lpstr>Présentation PowerPoint</vt:lpstr>
      <vt:lpstr>Zoulikha Bouabdellah, née en 1977 en URSS   </vt:lpstr>
      <vt:lpstr>Silence, 2008, installation, Clichy. </vt:lpstr>
      <vt:lpstr>Présentation PowerPoint</vt:lpstr>
      <vt:lpstr>https://www.youtube.com/watch?v=DuRS3knY3ls</vt:lpstr>
      <vt:lpstr>"Je suis d'origine musulmane ; mon intention n'est pas de choquer, ni de provoquer, mais plutôt de proposer une vision qui mènera au dialogue. Cette vision concerne les liens entre les espaces profanes et sacrés, sacrés car il s'agit de la place des femmes au seuil de deux mondes - car ici, la modernité des femmes est conciliable avec l'Islam, à condition que ce dernier ne soit pas perverti pour devenir un instrument de domination". </vt:lpstr>
      <vt:lpstr>Dansons</vt:lpstr>
      <vt:lpstr>En quoi son œuvre incarne, par des outils visuels,  de l’orientalisme, telle que menée par Edward Said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schutz marine</dc:creator>
  <cp:lastModifiedBy>schutz marine</cp:lastModifiedBy>
  <cp:revision>16</cp:revision>
  <dcterms:created xsi:type="dcterms:W3CDTF">2022-01-22T21:30:51Z</dcterms:created>
  <dcterms:modified xsi:type="dcterms:W3CDTF">2022-02-02T09:18:57Z</dcterms:modified>
</cp:coreProperties>
</file>