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9" r:id="rId2"/>
    <p:sldId id="260" r:id="rId3"/>
    <p:sldId id="261" r:id="rId4"/>
    <p:sldId id="262" r:id="rId5"/>
    <p:sldId id="256" r:id="rId6"/>
    <p:sldId id="257" r:id="rId7"/>
    <p:sldId id="258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76A149-0805-477A-AF7E-DB49AA4BB5F4}" v="46" dt="2022-09-30T08:40:33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7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1F916-B7EC-44CC-8B63-96B265266571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3B478-3D7A-4DF3-9B19-209E90D60D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370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08B8C3-33E5-5FA0-D593-8D317E4AA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EB331E4-80B0-A047-1CCC-290A4D788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CB2A34-CE2B-3560-7EEC-78BFB022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B1D5-6D28-47F8-8764-D6FDC64D39BD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4FCF23-A247-97F7-9841-C36C476ED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7082E6-D474-F7B3-3465-0061A2E1B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64BB-6BBD-406E-9DF5-82F0A75C94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569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5F867-A1E5-E4C2-042A-6F854E7B0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22BDB89-C0A8-4AFD-9E20-9CFCE0574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BFD172-F297-7033-2797-3BE2CDAA8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B1D5-6D28-47F8-8764-D6FDC64D39BD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1CB00E-FB4A-5E57-ADBD-1F857E3F8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53EC1B-DF4E-F7BA-68FB-880CB2B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64BB-6BBD-406E-9DF5-82F0A75C94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344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97F680B-4139-AE43-1F58-F258C950E5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CE5B77-2006-1A7B-7286-B645D0F56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2F6A92-B1C9-60C5-53CA-4DAA7780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B1D5-6D28-47F8-8764-D6FDC64D39BD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729B19-77AE-000A-5006-1D0943F6A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4055DF-EE9B-B3A1-0203-5CD15B04D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64BB-6BBD-406E-9DF5-82F0A75C94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8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8C0A6A-56E4-6A1E-2630-B88D29939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DC47E9-2308-A17B-DD05-28853AD17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18762A-4861-C627-0DBD-45E8D16BB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B1D5-6D28-47F8-8764-D6FDC64D39BD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9EA351-F663-311D-2C68-71C75053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036470-73F3-24FC-6F39-D196CA94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64BB-6BBD-406E-9DF5-82F0A75C94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70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BE9916-F618-FC7F-D22D-C2299E95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AEFAE5-7767-0167-4F55-D9A7B2626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1493FC-97C4-F8C6-929D-33D4D6AE5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B1D5-6D28-47F8-8764-D6FDC64D39BD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40193C-A5C6-C442-B05F-27D95F0CE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0DFDC6-70C1-97A8-80C7-B652B1597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64BB-6BBD-406E-9DF5-82F0A75C94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123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86C71C-F5F2-51F4-E4BB-484FA3DF9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CB29E3-CB51-C0A9-ECEC-B5BB244D7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2ED4815-8511-0A96-781A-62C2F4094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39BB5C-F067-99C7-2D8B-7CAA3E70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B1D5-6D28-47F8-8764-D6FDC64D39BD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9EC3B13-B3FE-FC00-6DB4-50273530F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76FF5D-D054-E8C3-E185-BC1739682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64BB-6BBD-406E-9DF5-82F0A75C94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683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A2C6EC-F270-B8EE-ACA4-2F88E6053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7C4D37-FBB6-6F2D-48BF-D9DC30085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3DC079-3020-7E16-4A98-4D6FB621C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285B22-F3D5-720A-24A8-818999EECA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976815B-3EB8-63F3-4073-CD8E24A019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E0E89AB-0B92-2D81-F332-5081E0AF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B1D5-6D28-47F8-8764-D6FDC64D39BD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0C31506-9489-86D0-C05C-311C01C2F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57EB08-0B6D-C774-A6F6-BBEB0B874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64BB-6BBD-406E-9DF5-82F0A75C94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30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AF7914-90E1-FB9E-0FA5-F3CFBD4BC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CF0302F-575E-2A8F-F6D3-143B5504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B1D5-6D28-47F8-8764-D6FDC64D39BD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55B2FCD-287B-37CE-C0CF-8CE187B24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6CBF604-ED22-B8E7-84D4-E69E2B1D4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64BB-6BBD-406E-9DF5-82F0A75C94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70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7D81EE2-3D63-347C-1F64-2D24A08E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B1D5-6D28-47F8-8764-D6FDC64D39BD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177082-636C-1A90-2823-AE81F5DB3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71F387-4219-FA1F-603A-547068D7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64BB-6BBD-406E-9DF5-82F0A75C94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538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70E976-79D0-7B55-47D2-985BBF08B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59A992-FA1D-BEFF-1375-5A067901D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62ED2C2-5A70-ADCD-C944-00456CC6A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ED661E-BC33-94AF-FD98-72517A07A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B1D5-6D28-47F8-8764-D6FDC64D39BD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93C144-E829-780D-6698-C0601DAA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93A39E-CD4C-D5A3-CA35-6134F18E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64BB-6BBD-406E-9DF5-82F0A75C94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905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6AF21-C7AC-6BE4-2BEE-F24C4FA9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ED09691-B20B-39F6-7820-D570771BE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8AA53F-254E-405B-9FE4-1648801B2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591745-C4FF-23EA-5612-96D37CBE0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B1D5-6D28-47F8-8764-D6FDC64D39BD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FB6183-EE5E-CBA5-7DEF-D0ED4DE6D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3E82FB-EF76-617B-191C-463F57AB0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64BB-6BBD-406E-9DF5-82F0A75C94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890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B4C3E2F-B4DE-B598-80C5-FC9880EC1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E8AA09-2010-21C8-F311-BE998DDCA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08C681-7885-A106-B914-66CC1A1CD1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6B1D5-6D28-47F8-8764-D6FDC64D39BD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682B19-651F-8500-2006-B5BF4A480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4FE2C3-E3C7-2446-028C-3CD58F101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664BB-6BBD-406E-9DF5-82F0A75C94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83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hyperlink" Target="https://www.radiologie-gresivaudan.fr/examens/irm/" TargetMode="Externa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sv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hyperlink" Target="https://www.scanner95.com/scanner-irm/" TargetMode="External"/><Relationship Id="rId10" Type="http://schemas.openxmlformats.org/officeDocument/2006/relationships/hyperlink" Target="https://pixabay.com/fr/vectors/bouton-pause-stop-ic%C3%B4ne-symbole-309039/" TargetMode="External"/><Relationship Id="rId4" Type="http://schemas.openxmlformats.org/officeDocument/2006/relationships/image" Target="../media/image9.jp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2318234-725B-E685-3B39-DB89CDA56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D972B1-4839-E719-9729-1AD4C60A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Les différentes couches de la Terre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BD06EABA-8E6D-5A28-4A68-5C9845E218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0862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1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52"/>
    </mc:Choice>
    <mc:Fallback xmlns="">
      <p:transition spd="slow" advTm="21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6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Rectangle 206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9A8A58-D9AD-BB44-0111-9103338B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700" dirty="0" err="1">
                <a:solidFill>
                  <a:srgbClr val="FFFFFF"/>
                </a:solidFill>
              </a:rPr>
              <a:t>Qu’est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ce</a:t>
            </a:r>
            <a:r>
              <a:rPr lang="en-US" sz="3700" dirty="0">
                <a:solidFill>
                  <a:srgbClr val="FFFFFF"/>
                </a:solidFill>
              </a:rPr>
              <a:t> que le champ magnétique ?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3AB9E5D-3017-4BF8-6B9D-F50D8F4B7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822" y="754209"/>
            <a:ext cx="6553545" cy="535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2D77A7C-C7E6-A98F-6BAD-50E0266ACD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7367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91"/>
    </mc:Choice>
    <mc:Fallback xmlns="">
      <p:transition spd="slow" advTm="49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2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69A48D-05FD-FF0D-32BE-6043637D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Production du champ magnétique</a:t>
            </a:r>
          </a:p>
        </p:txBody>
      </p:sp>
      <p:sp>
        <p:nvSpPr>
          <p:cNvPr id="3079" name="Freeform: Shape 307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CBA3855-6021-EB98-962F-CCCA1C222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5" r="7556" b="-1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2AF5226-AEF9-A1D7-CE71-CFEDBAF92A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78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0489"/>
    </mc:Choice>
    <mc:Fallback>
      <p:transition spd="slow" advTm="20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4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humaine en bois">
            <a:extLst>
              <a:ext uri="{FF2B5EF4-FFF2-40B4-BE49-F238E27FC236}">
                <a16:creationId xmlns:a16="http://schemas.microsoft.com/office/drawing/2014/main" id="{EBC9850A-2BBB-59B7-B42D-567BAF2FA3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4721AB-A02E-0A99-4774-6426EF2AE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Importance du champ magnétique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EA651F6-0A2B-AFC1-2347-6378D3F5B5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0862" y="63717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4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4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5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927D49-4E7B-1651-1C72-22320DB3F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5300" y="1562669"/>
            <a:ext cx="3389515" cy="2380681"/>
          </a:xfrm>
        </p:spPr>
        <p:txBody>
          <a:bodyPr anchor="b">
            <a:normAutofit/>
          </a:bodyPr>
          <a:lstStyle/>
          <a:p>
            <a:br>
              <a:rPr lang="fr-FR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fr-FR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85FD0D3-9C9C-775E-7496-38E54A405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9175" y="758510"/>
            <a:ext cx="3748592" cy="1357542"/>
          </a:xfrm>
        </p:spPr>
        <p:txBody>
          <a:bodyPr anchor="t">
            <a:normAutofit/>
          </a:bodyPr>
          <a:lstStyle/>
          <a:p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Manipulateur d’électroradiologie médicale</a:t>
            </a:r>
          </a:p>
        </p:txBody>
      </p:sp>
      <p:pic>
        <p:nvPicPr>
          <p:cNvPr id="16" name="Image 15" descr="Une image contenant plancher, intérieur&#10;&#10;Description générée automatiquement">
            <a:extLst>
              <a:ext uri="{FF2B5EF4-FFF2-40B4-BE49-F238E27FC236}">
                <a16:creationId xmlns:a16="http://schemas.microsoft.com/office/drawing/2014/main" id="{56B05E48-94B8-92A0-0523-A2ABC1B95A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8359" r="7030" b="-2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22" name="Graphique 21" descr="Personne portant un masque">
            <a:extLst>
              <a:ext uri="{FF2B5EF4-FFF2-40B4-BE49-F238E27FC236}">
                <a16:creationId xmlns:a16="http://schemas.microsoft.com/office/drawing/2014/main" id="{EB04936F-5BD4-92FC-CEF3-DC288BB62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7725" y="2218615"/>
            <a:ext cx="2691493" cy="41188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8FAC56A6-5E4E-E979-0274-714ED6E5D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84567" y="6337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9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6"/>
    </mc:Choice>
    <mc:Fallback xmlns="">
      <p:transition spd="slow" advTm="5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A57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4995AB-92A8-849D-522F-9D76F6F9B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fr-FR" sz="3200" b="1" dirty="0">
                <a:solidFill>
                  <a:srgbClr val="FFFFFF"/>
                </a:solidFill>
              </a:rPr>
              <a:t>1 à 3 Tesla</a:t>
            </a:r>
          </a:p>
        </p:txBody>
      </p:sp>
      <p:pic>
        <p:nvPicPr>
          <p:cNvPr id="4" name="Image 3" descr="Une image contenant intérieur, mur, personne, toilette&#10;&#10;Description générée automatiquement">
            <a:extLst>
              <a:ext uri="{FF2B5EF4-FFF2-40B4-BE49-F238E27FC236}">
                <a16:creationId xmlns:a16="http://schemas.microsoft.com/office/drawing/2014/main" id="{868E5867-A49D-3A8A-A5F0-4A2F5F78B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45375" y="961812"/>
            <a:ext cx="6574649" cy="4930987"/>
          </a:xfrm>
          <a:prstGeom prst="rect">
            <a:avLst/>
          </a:prstGeom>
        </p:spPr>
      </p:pic>
      <p:sp>
        <p:nvSpPr>
          <p:cNvPr id="5" name="Phylactère : pensées 4">
            <a:extLst>
              <a:ext uri="{FF2B5EF4-FFF2-40B4-BE49-F238E27FC236}">
                <a16:creationId xmlns:a16="http://schemas.microsoft.com/office/drawing/2014/main" id="{D0E22367-D8FA-2279-C2AB-2DD8AC0ACB38}"/>
              </a:ext>
            </a:extLst>
          </p:cNvPr>
          <p:cNvSpPr/>
          <p:nvPr/>
        </p:nvSpPr>
        <p:spPr>
          <a:xfrm flipH="1">
            <a:off x="5724251" y="1175657"/>
            <a:ext cx="1908447" cy="1262744"/>
          </a:xfrm>
          <a:prstGeom prst="cloudCallou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B92F716-69F6-4961-94BA-8DFBBCCA7CF1}"/>
              </a:ext>
            </a:extLst>
          </p:cNvPr>
          <p:cNvSpPr txBox="1"/>
          <p:nvPr/>
        </p:nvSpPr>
        <p:spPr>
          <a:xfrm>
            <a:off x="6043534" y="1486878"/>
            <a:ext cx="11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HE</a:t>
            </a:r>
          </a:p>
        </p:txBody>
      </p:sp>
      <p:sp>
        <p:nvSpPr>
          <p:cNvPr id="7" name="Phylactère : pensées 6">
            <a:extLst>
              <a:ext uri="{FF2B5EF4-FFF2-40B4-BE49-F238E27FC236}">
                <a16:creationId xmlns:a16="http://schemas.microsoft.com/office/drawing/2014/main" id="{815C1027-B843-75B3-D09B-5761F602E6CA}"/>
              </a:ext>
            </a:extLst>
          </p:cNvPr>
          <p:cNvSpPr/>
          <p:nvPr/>
        </p:nvSpPr>
        <p:spPr>
          <a:xfrm rot="10305384" flipH="1">
            <a:off x="8784718" y="4449901"/>
            <a:ext cx="1962869" cy="1308940"/>
          </a:xfrm>
          <a:prstGeom prst="cloudCallout">
            <a:avLst>
              <a:gd name="adj1" fmla="val -24261"/>
              <a:gd name="adj2" fmla="val 72618"/>
            </a:avLst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DF4E5C6-376D-0601-4375-368AB9B5D562}"/>
              </a:ext>
            </a:extLst>
          </p:cNvPr>
          <p:cNvSpPr txBox="1"/>
          <p:nvPr/>
        </p:nvSpPr>
        <p:spPr>
          <a:xfrm>
            <a:off x="9407736" y="4811983"/>
            <a:ext cx="1556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HE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860444C-3C40-671A-C42E-A0188A7D2FF0}"/>
              </a:ext>
            </a:extLst>
          </p:cNvPr>
          <p:cNvSpPr txBox="1"/>
          <p:nvPr/>
        </p:nvSpPr>
        <p:spPr>
          <a:xfrm>
            <a:off x="9714202" y="5930481"/>
            <a:ext cx="178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Kelvin</a:t>
            </a:r>
          </a:p>
        </p:txBody>
      </p:sp>
      <p:pic>
        <p:nvPicPr>
          <p:cNvPr id="22" name="Graphique 21" descr="Forme organique à bord plat">
            <a:extLst>
              <a:ext uri="{FF2B5EF4-FFF2-40B4-BE49-F238E27FC236}">
                <a16:creationId xmlns:a16="http://schemas.microsoft.com/office/drawing/2014/main" id="{B677B916-99E3-6366-6F04-EA278EE87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08930" y="2286000"/>
            <a:ext cx="4572000" cy="45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806ED95-3AB2-539B-33B5-FD357D4EF6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53616" y="6204864"/>
            <a:ext cx="641390" cy="61032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C964B5C-6144-F41A-C432-3DC96779CD91}"/>
              </a:ext>
            </a:extLst>
          </p:cNvPr>
          <p:cNvSpPr txBox="1"/>
          <p:nvPr/>
        </p:nvSpPr>
        <p:spPr>
          <a:xfrm>
            <a:off x="1177311" y="6248415"/>
            <a:ext cx="1672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 Black" panose="02040A04050005020304" pitchFamily="18" charset="0"/>
              </a:rPr>
              <a:t>Quench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9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F8F79527-C7BD-9FB8-4948-3694A7928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270" y="64305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15"/>
    </mc:Choice>
    <mc:Fallback xmlns="">
      <p:transition spd="slow" advTm="35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1EBD522-A9F6-871F-FF76-29007171A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65" y="1808524"/>
            <a:ext cx="4136049" cy="2795160"/>
          </a:xfrm>
          <a:custGeom>
            <a:avLst/>
            <a:gdLst>
              <a:gd name="connsiteX0" fmla="*/ 0 w 4136049"/>
              <a:gd name="connsiteY0" fmla="*/ 0 h 2795160"/>
              <a:gd name="connsiteX1" fmla="*/ 673585 w 4136049"/>
              <a:gd name="connsiteY1" fmla="*/ 0 h 2795160"/>
              <a:gd name="connsiteX2" fmla="*/ 1347170 w 4136049"/>
              <a:gd name="connsiteY2" fmla="*/ 0 h 2795160"/>
              <a:gd name="connsiteX3" fmla="*/ 1979395 w 4136049"/>
              <a:gd name="connsiteY3" fmla="*/ 0 h 2795160"/>
              <a:gd name="connsiteX4" fmla="*/ 2570259 w 4136049"/>
              <a:gd name="connsiteY4" fmla="*/ 0 h 2795160"/>
              <a:gd name="connsiteX5" fmla="*/ 3037042 w 4136049"/>
              <a:gd name="connsiteY5" fmla="*/ 0 h 2795160"/>
              <a:gd name="connsiteX6" fmla="*/ 3545185 w 4136049"/>
              <a:gd name="connsiteY6" fmla="*/ 0 h 2795160"/>
              <a:gd name="connsiteX7" fmla="*/ 4136049 w 4136049"/>
              <a:gd name="connsiteY7" fmla="*/ 0 h 2795160"/>
              <a:gd name="connsiteX8" fmla="*/ 4136049 w 4136049"/>
              <a:gd name="connsiteY8" fmla="*/ 475177 h 2795160"/>
              <a:gd name="connsiteX9" fmla="*/ 4136049 w 4136049"/>
              <a:gd name="connsiteY9" fmla="*/ 1006258 h 2795160"/>
              <a:gd name="connsiteX10" fmla="*/ 4136049 w 4136049"/>
              <a:gd name="connsiteY10" fmla="*/ 1537338 h 2795160"/>
              <a:gd name="connsiteX11" fmla="*/ 4136049 w 4136049"/>
              <a:gd name="connsiteY11" fmla="*/ 2152273 h 2795160"/>
              <a:gd name="connsiteX12" fmla="*/ 4136049 w 4136049"/>
              <a:gd name="connsiteY12" fmla="*/ 2795160 h 2795160"/>
              <a:gd name="connsiteX13" fmla="*/ 3669266 w 4136049"/>
              <a:gd name="connsiteY13" fmla="*/ 2795160 h 2795160"/>
              <a:gd name="connsiteX14" fmla="*/ 2995681 w 4136049"/>
              <a:gd name="connsiteY14" fmla="*/ 2795160 h 2795160"/>
              <a:gd name="connsiteX15" fmla="*/ 2446178 w 4136049"/>
              <a:gd name="connsiteY15" fmla="*/ 2795160 h 2795160"/>
              <a:gd name="connsiteX16" fmla="*/ 1813953 w 4136049"/>
              <a:gd name="connsiteY16" fmla="*/ 2795160 h 2795160"/>
              <a:gd name="connsiteX17" fmla="*/ 1347170 w 4136049"/>
              <a:gd name="connsiteY17" fmla="*/ 2795160 h 2795160"/>
              <a:gd name="connsiteX18" fmla="*/ 756306 w 4136049"/>
              <a:gd name="connsiteY18" fmla="*/ 2795160 h 2795160"/>
              <a:gd name="connsiteX19" fmla="*/ 0 w 4136049"/>
              <a:gd name="connsiteY19" fmla="*/ 2795160 h 2795160"/>
              <a:gd name="connsiteX20" fmla="*/ 0 w 4136049"/>
              <a:gd name="connsiteY20" fmla="*/ 2292031 h 2795160"/>
              <a:gd name="connsiteX21" fmla="*/ 0 w 4136049"/>
              <a:gd name="connsiteY21" fmla="*/ 1677096 h 2795160"/>
              <a:gd name="connsiteX22" fmla="*/ 0 w 4136049"/>
              <a:gd name="connsiteY22" fmla="*/ 1201919 h 2795160"/>
              <a:gd name="connsiteX23" fmla="*/ 0 w 4136049"/>
              <a:gd name="connsiteY23" fmla="*/ 670838 h 2795160"/>
              <a:gd name="connsiteX24" fmla="*/ 0 w 4136049"/>
              <a:gd name="connsiteY24" fmla="*/ 0 h 279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136049" h="2795160" fill="none" extrusionOk="0">
                <a:moveTo>
                  <a:pt x="0" y="0"/>
                </a:moveTo>
                <a:cubicBezTo>
                  <a:pt x="320805" y="-3245"/>
                  <a:pt x="410981" y="38976"/>
                  <a:pt x="673585" y="0"/>
                </a:cubicBezTo>
                <a:cubicBezTo>
                  <a:pt x="936190" y="-38976"/>
                  <a:pt x="1033502" y="46475"/>
                  <a:pt x="1347170" y="0"/>
                </a:cubicBezTo>
                <a:cubicBezTo>
                  <a:pt x="1660838" y="-46475"/>
                  <a:pt x="1721808" y="4585"/>
                  <a:pt x="1979395" y="0"/>
                </a:cubicBezTo>
                <a:cubicBezTo>
                  <a:pt x="2236982" y="-4585"/>
                  <a:pt x="2296039" y="24050"/>
                  <a:pt x="2570259" y="0"/>
                </a:cubicBezTo>
                <a:cubicBezTo>
                  <a:pt x="2844479" y="-24050"/>
                  <a:pt x="2867535" y="36645"/>
                  <a:pt x="3037042" y="0"/>
                </a:cubicBezTo>
                <a:cubicBezTo>
                  <a:pt x="3206549" y="-36645"/>
                  <a:pt x="3327060" y="47620"/>
                  <a:pt x="3545185" y="0"/>
                </a:cubicBezTo>
                <a:cubicBezTo>
                  <a:pt x="3763310" y="-47620"/>
                  <a:pt x="3916930" y="57492"/>
                  <a:pt x="4136049" y="0"/>
                </a:cubicBezTo>
                <a:cubicBezTo>
                  <a:pt x="4167599" y="106253"/>
                  <a:pt x="4109503" y="323164"/>
                  <a:pt x="4136049" y="475177"/>
                </a:cubicBezTo>
                <a:cubicBezTo>
                  <a:pt x="4162595" y="627190"/>
                  <a:pt x="4117560" y="745834"/>
                  <a:pt x="4136049" y="1006258"/>
                </a:cubicBezTo>
                <a:cubicBezTo>
                  <a:pt x="4154538" y="1266682"/>
                  <a:pt x="4098542" y="1274280"/>
                  <a:pt x="4136049" y="1537338"/>
                </a:cubicBezTo>
                <a:cubicBezTo>
                  <a:pt x="4173556" y="1800396"/>
                  <a:pt x="4083642" y="1882855"/>
                  <a:pt x="4136049" y="2152273"/>
                </a:cubicBezTo>
                <a:cubicBezTo>
                  <a:pt x="4188456" y="2421691"/>
                  <a:pt x="4068924" y="2634638"/>
                  <a:pt x="4136049" y="2795160"/>
                </a:cubicBezTo>
                <a:cubicBezTo>
                  <a:pt x="3953351" y="2817134"/>
                  <a:pt x="3856057" y="2758863"/>
                  <a:pt x="3669266" y="2795160"/>
                </a:cubicBezTo>
                <a:cubicBezTo>
                  <a:pt x="3482475" y="2831457"/>
                  <a:pt x="3305247" y="2781012"/>
                  <a:pt x="2995681" y="2795160"/>
                </a:cubicBezTo>
                <a:cubicBezTo>
                  <a:pt x="2686116" y="2809308"/>
                  <a:pt x="2620424" y="2749661"/>
                  <a:pt x="2446178" y="2795160"/>
                </a:cubicBezTo>
                <a:cubicBezTo>
                  <a:pt x="2271932" y="2840659"/>
                  <a:pt x="2061958" y="2748627"/>
                  <a:pt x="1813953" y="2795160"/>
                </a:cubicBezTo>
                <a:cubicBezTo>
                  <a:pt x="1565948" y="2841693"/>
                  <a:pt x="1454718" y="2741116"/>
                  <a:pt x="1347170" y="2795160"/>
                </a:cubicBezTo>
                <a:cubicBezTo>
                  <a:pt x="1239622" y="2849204"/>
                  <a:pt x="963843" y="2748173"/>
                  <a:pt x="756306" y="2795160"/>
                </a:cubicBezTo>
                <a:cubicBezTo>
                  <a:pt x="548769" y="2842147"/>
                  <a:pt x="154293" y="2794703"/>
                  <a:pt x="0" y="2795160"/>
                </a:cubicBezTo>
                <a:cubicBezTo>
                  <a:pt x="-8750" y="2576686"/>
                  <a:pt x="59886" y="2444654"/>
                  <a:pt x="0" y="2292031"/>
                </a:cubicBezTo>
                <a:cubicBezTo>
                  <a:pt x="-59886" y="2139408"/>
                  <a:pt x="1233" y="1913714"/>
                  <a:pt x="0" y="1677096"/>
                </a:cubicBezTo>
                <a:cubicBezTo>
                  <a:pt x="-1233" y="1440478"/>
                  <a:pt x="38249" y="1435321"/>
                  <a:pt x="0" y="1201919"/>
                </a:cubicBezTo>
                <a:cubicBezTo>
                  <a:pt x="-38249" y="968517"/>
                  <a:pt x="47446" y="855030"/>
                  <a:pt x="0" y="670838"/>
                </a:cubicBezTo>
                <a:cubicBezTo>
                  <a:pt x="-47446" y="486646"/>
                  <a:pt x="80104" y="275803"/>
                  <a:pt x="0" y="0"/>
                </a:cubicBezTo>
                <a:close/>
              </a:path>
              <a:path w="4136049" h="2795160" stroke="0" extrusionOk="0">
                <a:moveTo>
                  <a:pt x="0" y="0"/>
                </a:moveTo>
                <a:cubicBezTo>
                  <a:pt x="102476" y="-40640"/>
                  <a:pt x="357218" y="11998"/>
                  <a:pt x="466783" y="0"/>
                </a:cubicBezTo>
                <a:cubicBezTo>
                  <a:pt x="576348" y="-11998"/>
                  <a:pt x="867057" y="57322"/>
                  <a:pt x="974926" y="0"/>
                </a:cubicBezTo>
                <a:cubicBezTo>
                  <a:pt x="1082795" y="-57322"/>
                  <a:pt x="1308592" y="35252"/>
                  <a:pt x="1483069" y="0"/>
                </a:cubicBezTo>
                <a:cubicBezTo>
                  <a:pt x="1657546" y="-35252"/>
                  <a:pt x="1855377" y="5404"/>
                  <a:pt x="2073933" y="0"/>
                </a:cubicBezTo>
                <a:cubicBezTo>
                  <a:pt x="2292489" y="-5404"/>
                  <a:pt x="2389196" y="39798"/>
                  <a:pt x="2582076" y="0"/>
                </a:cubicBezTo>
                <a:cubicBezTo>
                  <a:pt x="2774956" y="-39798"/>
                  <a:pt x="2943233" y="38147"/>
                  <a:pt x="3090219" y="0"/>
                </a:cubicBezTo>
                <a:cubicBezTo>
                  <a:pt x="3237205" y="-38147"/>
                  <a:pt x="3688159" y="34487"/>
                  <a:pt x="4136049" y="0"/>
                </a:cubicBezTo>
                <a:cubicBezTo>
                  <a:pt x="4190284" y="106218"/>
                  <a:pt x="4127256" y="364335"/>
                  <a:pt x="4136049" y="503129"/>
                </a:cubicBezTo>
                <a:cubicBezTo>
                  <a:pt x="4144842" y="641923"/>
                  <a:pt x="4074525" y="788603"/>
                  <a:pt x="4136049" y="1062161"/>
                </a:cubicBezTo>
                <a:cubicBezTo>
                  <a:pt x="4197573" y="1335719"/>
                  <a:pt x="4118523" y="1430613"/>
                  <a:pt x="4136049" y="1677096"/>
                </a:cubicBezTo>
                <a:cubicBezTo>
                  <a:pt x="4153575" y="1923580"/>
                  <a:pt x="4116980" y="1989463"/>
                  <a:pt x="4136049" y="2264080"/>
                </a:cubicBezTo>
                <a:cubicBezTo>
                  <a:pt x="4155118" y="2538697"/>
                  <a:pt x="4109182" y="2686658"/>
                  <a:pt x="4136049" y="2795160"/>
                </a:cubicBezTo>
                <a:cubicBezTo>
                  <a:pt x="3940968" y="2850967"/>
                  <a:pt x="3893929" y="2785145"/>
                  <a:pt x="3669266" y="2795160"/>
                </a:cubicBezTo>
                <a:cubicBezTo>
                  <a:pt x="3444603" y="2805175"/>
                  <a:pt x="3327494" y="2765345"/>
                  <a:pt x="3202484" y="2795160"/>
                </a:cubicBezTo>
                <a:cubicBezTo>
                  <a:pt x="3077474" y="2824975"/>
                  <a:pt x="2758618" y="2775440"/>
                  <a:pt x="2528899" y="2795160"/>
                </a:cubicBezTo>
                <a:cubicBezTo>
                  <a:pt x="2299180" y="2814880"/>
                  <a:pt x="2075864" y="2745442"/>
                  <a:pt x="1938034" y="2795160"/>
                </a:cubicBezTo>
                <a:cubicBezTo>
                  <a:pt x="1800205" y="2844878"/>
                  <a:pt x="1514001" y="2777127"/>
                  <a:pt x="1347170" y="2795160"/>
                </a:cubicBezTo>
                <a:cubicBezTo>
                  <a:pt x="1180339" y="2813193"/>
                  <a:pt x="1040021" y="2777340"/>
                  <a:pt x="839027" y="2795160"/>
                </a:cubicBezTo>
                <a:cubicBezTo>
                  <a:pt x="638033" y="2812980"/>
                  <a:pt x="253141" y="2749522"/>
                  <a:pt x="0" y="2795160"/>
                </a:cubicBezTo>
                <a:cubicBezTo>
                  <a:pt x="-43615" y="2659255"/>
                  <a:pt x="12856" y="2463595"/>
                  <a:pt x="0" y="2180225"/>
                </a:cubicBezTo>
                <a:cubicBezTo>
                  <a:pt x="-12856" y="1896855"/>
                  <a:pt x="32989" y="1764403"/>
                  <a:pt x="0" y="1649144"/>
                </a:cubicBezTo>
                <a:cubicBezTo>
                  <a:pt x="-32989" y="1533885"/>
                  <a:pt x="25720" y="1329256"/>
                  <a:pt x="0" y="1062161"/>
                </a:cubicBezTo>
                <a:cubicBezTo>
                  <a:pt x="-25720" y="795066"/>
                  <a:pt x="29089" y="793110"/>
                  <a:pt x="0" y="586984"/>
                </a:cubicBezTo>
                <a:cubicBezTo>
                  <a:pt x="-29089" y="380858"/>
                  <a:pt x="46104" y="271487"/>
                  <a:pt x="0" y="0"/>
                </a:cubicBezTo>
                <a:close/>
              </a:path>
            </a:pathLst>
          </a:custGeom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871493760"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fr-FR" kern="1200" dirty="0">
                <a:solidFill>
                  <a:schemeClr val="bg2">
                    <a:lumMod val="25000"/>
                  </a:schemeClr>
                </a:solidFill>
                <a:latin typeface="Amasis MT Pro Black" panose="02040A04050005020304" pitchFamily="18" charset="0"/>
              </a:rPr>
              <a:t>L’</a:t>
            </a:r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Amasis MT Pro Black" panose="02040A04050005020304" pitchFamily="18" charset="0"/>
              </a:rPr>
              <a:t>a</a:t>
            </a:r>
            <a:r>
              <a:rPr lang="fr-FR" kern="1200" dirty="0">
                <a:solidFill>
                  <a:schemeClr val="bg2">
                    <a:lumMod val="25000"/>
                  </a:schemeClr>
                </a:solidFill>
                <a:latin typeface="Amasis MT Pro Black" panose="02040A04050005020304" pitchFamily="18" charset="0"/>
              </a:rPr>
              <a:t>mplitude des signaux correspond à l'intensité des images</a:t>
            </a:r>
            <a:endParaRPr lang="en-US" kern="1200" dirty="0">
              <a:solidFill>
                <a:schemeClr val="bg2">
                  <a:lumMod val="25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Image 3" descr="Une image contenant lumière, ciel nocturne&#10;&#10;Description générée automatiquement">
            <a:extLst>
              <a:ext uri="{FF2B5EF4-FFF2-40B4-BE49-F238E27FC236}">
                <a16:creationId xmlns:a16="http://schemas.microsoft.com/office/drawing/2014/main" id="{607125DB-CE11-9317-1850-09284C850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01" y="578738"/>
            <a:ext cx="5670549" cy="5670549"/>
          </a:xfrm>
          <a:prstGeom prst="rect">
            <a:avLst/>
          </a:prstGeom>
        </p:spPr>
      </p:pic>
      <p:pic>
        <p:nvPicPr>
          <p:cNvPr id="6" name="Graphique 5" descr="Squelette avec un remplissage uni">
            <a:extLst>
              <a:ext uri="{FF2B5EF4-FFF2-40B4-BE49-F238E27FC236}">
                <a16:creationId xmlns:a16="http://schemas.microsoft.com/office/drawing/2014/main" id="{AA11CDBE-A927-D34C-8D54-2A56A3547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7010" y="5810496"/>
            <a:ext cx="877582" cy="8775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FCD2C2F-0D3B-D600-4356-EBB5A3C42986}"/>
              </a:ext>
            </a:extLst>
          </p:cNvPr>
          <p:cNvSpPr txBox="1"/>
          <p:nvPr/>
        </p:nvSpPr>
        <p:spPr>
          <a:xfrm>
            <a:off x="660958" y="5895344"/>
            <a:ext cx="3159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2">
                    <a:lumMod val="25000"/>
                  </a:schemeClr>
                </a:solidFill>
                <a:latin typeface="Amasis MT Pro Black" panose="02040A04050005020304" pitchFamily="18" charset="0"/>
              </a:rPr>
              <a:t>Propriété magnétique  Hydrogène</a:t>
            </a:r>
          </a:p>
        </p:txBody>
      </p:sp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0A015BA5-801F-8603-0333-F79C748033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8560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1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0"/>
    </mc:Choice>
    <mc:Fallback xmlns="">
      <p:transition spd="slow" advTm="1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</Words>
  <Application>Microsoft Office PowerPoint</Application>
  <PresentationFormat>Grand écran</PresentationFormat>
  <Paragraphs>13</Paragraphs>
  <Slides>7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Amasis MT Pro Black</vt:lpstr>
      <vt:lpstr>Arial</vt:lpstr>
      <vt:lpstr>Calibri</vt:lpstr>
      <vt:lpstr>Calibri Light</vt:lpstr>
      <vt:lpstr>Times New Roman</vt:lpstr>
      <vt:lpstr>Thème Office</vt:lpstr>
      <vt:lpstr>Les différentes couches de la Terre</vt:lpstr>
      <vt:lpstr>Qu’est ce que le champ magnétique ?</vt:lpstr>
      <vt:lpstr>Production du champ magnétique</vt:lpstr>
      <vt:lpstr>Importance du champ magnétique</vt:lpstr>
      <vt:lpstr> </vt:lpstr>
      <vt:lpstr>1 à 3 Tesla</vt:lpstr>
      <vt:lpstr>L’amplitude des signaux correspond à l'intensité des images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laura</dc:creator>
  <cp:lastModifiedBy>laura</cp:lastModifiedBy>
  <cp:revision>12</cp:revision>
  <dcterms:created xsi:type="dcterms:W3CDTF">2022-09-29T08:50:56Z</dcterms:created>
  <dcterms:modified xsi:type="dcterms:W3CDTF">2022-09-30T11:13:33Z</dcterms:modified>
</cp:coreProperties>
</file>