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8" r:id="rId1"/>
  </p:sldMasterIdLst>
  <p:handoutMasterIdLst>
    <p:handoutMasterId r:id="rId10"/>
  </p:handoutMasterIdLst>
  <p:sldIdLst>
    <p:sldId id="284" r:id="rId2"/>
    <p:sldId id="288" r:id="rId3"/>
    <p:sldId id="292" r:id="rId4"/>
    <p:sldId id="287" r:id="rId5"/>
    <p:sldId id="293" r:id="rId6"/>
    <p:sldId id="294" r:id="rId7"/>
    <p:sldId id="282" r:id="rId8"/>
    <p:sldId id="291" r:id="rId9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200" b="1" kern="1200" baseline="30000">
        <a:solidFill>
          <a:schemeClr val="tx1"/>
        </a:solidFill>
        <a:latin typeface="Trebuchet MS" pitchFamily="48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 baseline="30000">
        <a:solidFill>
          <a:schemeClr val="tx1"/>
        </a:solidFill>
        <a:latin typeface="Trebuchet MS" pitchFamily="48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 baseline="30000">
        <a:solidFill>
          <a:schemeClr val="tx1"/>
        </a:solidFill>
        <a:latin typeface="Trebuchet MS" pitchFamily="48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 baseline="30000">
        <a:solidFill>
          <a:schemeClr val="tx1"/>
        </a:solidFill>
        <a:latin typeface="Trebuchet MS" pitchFamily="48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 baseline="30000">
        <a:solidFill>
          <a:schemeClr val="tx1"/>
        </a:solidFill>
        <a:latin typeface="Trebuchet MS" pitchFamily="48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2200" b="1" kern="1200" baseline="30000">
        <a:solidFill>
          <a:schemeClr val="tx1"/>
        </a:solidFill>
        <a:latin typeface="Trebuchet MS" pitchFamily="48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sz="2200" b="1" kern="1200" baseline="30000">
        <a:solidFill>
          <a:schemeClr val="tx1"/>
        </a:solidFill>
        <a:latin typeface="Trebuchet MS" pitchFamily="48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sz="2200" b="1" kern="1200" baseline="30000">
        <a:solidFill>
          <a:schemeClr val="tx1"/>
        </a:solidFill>
        <a:latin typeface="Trebuchet MS" pitchFamily="48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sz="2200" b="1" kern="1200" baseline="30000">
        <a:solidFill>
          <a:schemeClr val="tx1"/>
        </a:solidFill>
        <a:latin typeface="Trebuchet MS" pitchFamily="48" charset="0"/>
        <a:ea typeface="ヒラギノ角ゴ Pro W3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 Collonier Inès" initials="LCI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41"/>
        <p:guide pos="3127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3D650-C6DB-4DD7-9F2D-AF2B153E3B7B}" type="datetimeFigureOut">
              <a:rPr lang="fr-FR" smtClean="0"/>
              <a:t>02/05/2022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A5050-0C3D-48DD-B181-C3B181AE2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967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e de ga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42" y="0"/>
            <a:ext cx="9160284" cy="6858000"/>
          </a:xfrm>
          <a:prstGeom prst="rect">
            <a:avLst/>
          </a:prstGeom>
        </p:spPr>
      </p:pic>
      <p:sp>
        <p:nvSpPr>
          <p:cNvPr id="10" name="Espace réservé du texte 20"/>
          <p:cNvSpPr>
            <a:spLocks noGrp="1"/>
          </p:cNvSpPr>
          <p:nvPr>
            <p:ph type="body" sz="quarter" idx="12" hasCustomPrompt="1"/>
          </p:nvPr>
        </p:nvSpPr>
        <p:spPr>
          <a:xfrm>
            <a:off x="323528" y="2780928"/>
            <a:ext cx="8568952" cy="2952328"/>
          </a:xfrm>
          <a:prstGeom prst="rect">
            <a:avLst/>
          </a:prstGeom>
        </p:spPr>
        <p:txBody>
          <a:bodyPr wrap="square">
            <a:noAutofit/>
          </a:bodyPr>
          <a:lstStyle>
            <a:lvl1pPr marL="177800" indent="-177800">
              <a:buClr>
                <a:srgbClr val="92D050"/>
              </a:buClr>
              <a:buSzPct val="85000"/>
              <a:buFont typeface="Wingdings" panose="05000000000000000000" pitchFamily="2" charset="2"/>
              <a:buChar char="è"/>
              <a:defRPr sz="4000">
                <a:solidFill>
                  <a:schemeClr val="bg1"/>
                </a:solidFill>
                <a:latin typeface="Arial Narrow" pitchFamily="34" charset="0"/>
              </a:defRPr>
            </a:lvl1pPr>
            <a:lvl2pPr>
              <a:defRPr sz="2000" b="1" i="0" baseline="0">
                <a:solidFill>
                  <a:schemeClr val="bg1"/>
                </a:solidFill>
                <a:latin typeface="Arial Narrow" pitchFamily="34" charset="0"/>
              </a:defRPr>
            </a:lvl2pPr>
            <a:lvl3pPr>
              <a:defRPr b="1" i="0">
                <a:solidFill>
                  <a:schemeClr val="bg1"/>
                </a:solidFill>
                <a:latin typeface="Arial Narrow" pitchFamily="34" charset="0"/>
              </a:defRPr>
            </a:lvl3pPr>
            <a:lvl7pPr marL="2565400" indent="-342900">
              <a:buFont typeface="Wingdings" panose="05000000000000000000" pitchFamily="2" charset="2"/>
              <a:buChar char="§"/>
              <a:defRPr sz="2000" b="1">
                <a:solidFill>
                  <a:srgbClr val="C00000"/>
                </a:solidFill>
                <a:latin typeface="Arial Narrow" panose="020B0606020202030204" pitchFamily="34" charset="0"/>
              </a:defRPr>
            </a:lvl7pPr>
          </a:lstStyle>
          <a:p>
            <a:pPr lvl="0"/>
            <a:r>
              <a:rPr lang="fr-FR" dirty="0" smtClean="0"/>
              <a:t>Titre de votre présentation</a:t>
            </a:r>
          </a:p>
          <a:p>
            <a:pPr lvl="1"/>
            <a:r>
              <a:rPr lang="fr-FR" dirty="0" smtClean="0"/>
              <a:t>Sous-titre éventuel</a:t>
            </a:r>
          </a:p>
          <a:p>
            <a:pPr lvl="1"/>
            <a:r>
              <a:rPr lang="fr-FR" dirty="0" smtClean="0"/>
              <a:t>Date de la présentation</a:t>
            </a:r>
          </a:p>
          <a:p>
            <a:pPr lvl="2"/>
            <a:r>
              <a:rPr lang="fr-FR" dirty="0" smtClean="0"/>
              <a:t>Nom du Pôle et/ou Service</a:t>
            </a:r>
          </a:p>
          <a:p>
            <a:pPr lvl="2"/>
            <a:r>
              <a:rPr lang="fr-FR" dirty="0" smtClean="0"/>
              <a:t>Nom du ou des intervenants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42" y="0"/>
            <a:ext cx="91602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7392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age de ga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142" cy="6851904"/>
          </a:xfrm>
          <a:prstGeom prst="rect">
            <a:avLst/>
          </a:prstGeom>
        </p:spPr>
      </p:pic>
      <p:sp>
        <p:nvSpPr>
          <p:cNvPr id="7" name="Espace réservé du texte 20"/>
          <p:cNvSpPr>
            <a:spLocks noGrp="1"/>
          </p:cNvSpPr>
          <p:nvPr>
            <p:ph type="body" sz="quarter" idx="11" hasCustomPrompt="1"/>
          </p:nvPr>
        </p:nvSpPr>
        <p:spPr>
          <a:xfrm>
            <a:off x="323528" y="1916832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177800" indent="-177800">
              <a:buClr>
                <a:srgbClr val="92D050"/>
              </a:buClr>
              <a:buSzPct val="85000"/>
              <a:buFont typeface="Wingdings" panose="05000000000000000000" pitchFamily="2" charset="2"/>
              <a:buChar char="è"/>
              <a:defRPr sz="4000">
                <a:solidFill>
                  <a:schemeClr val="bg1"/>
                </a:solidFill>
                <a:latin typeface="Arial Narrow" pitchFamily="34" charset="0"/>
              </a:defRPr>
            </a:lvl1pPr>
            <a:lvl2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2pPr>
            <a:lvl3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3pPr>
            <a:lvl7pPr marL="2565400" indent="-342900">
              <a:buFont typeface="Wingdings" panose="05000000000000000000" pitchFamily="2" charset="2"/>
              <a:buChar char="§"/>
              <a:defRPr sz="2000" b="1">
                <a:solidFill>
                  <a:srgbClr val="C00000"/>
                </a:solidFill>
                <a:latin typeface="Arial Narrow" panose="020B0606020202030204" pitchFamily="34" charset="0"/>
              </a:defRPr>
            </a:lvl7pPr>
          </a:lstStyle>
          <a:p>
            <a:pPr lvl="0"/>
            <a:r>
              <a:rPr lang="fr-FR" dirty="0" smtClean="0"/>
              <a:t>Titre de la partie</a:t>
            </a:r>
          </a:p>
        </p:txBody>
      </p:sp>
      <p:sp>
        <p:nvSpPr>
          <p:cNvPr id="5" name="Espace réservé du texte 20"/>
          <p:cNvSpPr>
            <a:spLocks noGrp="1"/>
          </p:cNvSpPr>
          <p:nvPr>
            <p:ph type="body" sz="quarter" idx="12" hasCustomPrompt="1"/>
          </p:nvPr>
        </p:nvSpPr>
        <p:spPr>
          <a:xfrm>
            <a:off x="803201" y="548680"/>
            <a:ext cx="8089279" cy="1152128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buClr>
                <a:srgbClr val="92D050"/>
              </a:buClr>
              <a:buSzPct val="85000"/>
              <a:buFont typeface="Wingdings" panose="05000000000000000000" pitchFamily="2" charset="2"/>
              <a:buNone/>
              <a:defRPr sz="6000" baseline="0">
                <a:solidFill>
                  <a:schemeClr val="bg1"/>
                </a:solidFill>
                <a:latin typeface="Arial Narrow" pitchFamily="34" charset="0"/>
              </a:defRPr>
            </a:lvl1pPr>
            <a:lvl2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2pPr>
            <a:lvl3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3pPr>
            <a:lvl7pPr marL="2565400" indent="-342900">
              <a:buFont typeface="Wingdings" panose="05000000000000000000" pitchFamily="2" charset="2"/>
              <a:buChar char="§"/>
              <a:defRPr sz="2000" b="1">
                <a:solidFill>
                  <a:srgbClr val="C00000"/>
                </a:solidFill>
                <a:latin typeface="Arial Narrow" panose="020B0606020202030204" pitchFamily="34" charset="0"/>
              </a:defRPr>
            </a:lvl7pPr>
          </a:lstStyle>
          <a:p>
            <a:pPr lvl="0"/>
            <a:r>
              <a:rPr lang="fr-FR" dirty="0" smtClean="0"/>
              <a:t>Numéro de la partie</a:t>
            </a:r>
          </a:p>
        </p:txBody>
      </p:sp>
      <p:pic>
        <p:nvPicPr>
          <p:cNvPr id="6" name="Image 5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142" cy="68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55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e de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6583363"/>
            <a:ext cx="9144000" cy="27463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980728"/>
          </a:xfrm>
          <a:prstGeom prst="rect">
            <a:avLst/>
          </a:prstGeom>
          <a:solidFill>
            <a:srgbClr val="007594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fr-FR"/>
          </a:p>
        </p:txBody>
      </p:sp>
      <p:sp>
        <p:nvSpPr>
          <p:cNvPr id="23" name="Espace réservé du texte 20"/>
          <p:cNvSpPr>
            <a:spLocks noGrp="1"/>
          </p:cNvSpPr>
          <p:nvPr>
            <p:ph type="body" sz="quarter" idx="11" hasCustomPrompt="1"/>
          </p:nvPr>
        </p:nvSpPr>
        <p:spPr>
          <a:xfrm>
            <a:off x="107504" y="1124744"/>
            <a:ext cx="8856984" cy="120648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177800" indent="-177800">
              <a:buClr>
                <a:srgbClr val="92D050"/>
              </a:buClr>
              <a:buSzPct val="85000"/>
              <a:buFont typeface="Wingdings" panose="05000000000000000000" pitchFamily="2" charset="2"/>
              <a:buChar char="è"/>
              <a:defRPr sz="2200">
                <a:latin typeface="Arial Narrow" pitchFamily="34" charset="0"/>
              </a:defRPr>
            </a:lvl1pPr>
            <a:lvl2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2pPr>
            <a:lvl3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3pPr>
            <a:lvl7pPr marL="2565400" indent="-342900">
              <a:buFont typeface="Wingdings" panose="05000000000000000000" pitchFamily="2" charset="2"/>
              <a:buChar char="§"/>
              <a:defRPr sz="2000" b="1">
                <a:solidFill>
                  <a:srgbClr val="C00000"/>
                </a:solidFill>
                <a:latin typeface="Arial Narrow" panose="020B0606020202030204" pitchFamily="34" charset="0"/>
              </a:defRPr>
            </a:lvl7pPr>
          </a:lstStyle>
          <a:p>
            <a:pPr lvl="0"/>
            <a:r>
              <a:rPr lang="fr-FR" dirty="0" smtClean="0"/>
              <a:t>Premier niveau d’information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</p:txBody>
      </p:sp>
      <p:sp>
        <p:nvSpPr>
          <p:cNvPr id="19" name="Rectangle 6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6049"/>
            <a:ext cx="8964488" cy="964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68000" tIns="36000" rIns="360000" bIns="36000" numCol="1" anchor="ctr" anchorCtr="0" compatLnSpc="1">
            <a:prstTxWarp prst="textNoShape">
              <a:avLst/>
            </a:prstTxWarp>
          </a:bodyPr>
          <a:lstStyle>
            <a:lvl1pPr>
              <a:lnSpc>
                <a:spcPts val="3100"/>
              </a:lnSpc>
              <a:defRPr sz="2800" b="0" baseline="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fr-FR" dirty="0" smtClean="0"/>
              <a:t>Titre de la diapositive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305024" y="6653778"/>
            <a:ext cx="2733200" cy="231721"/>
          </a:xfrm>
          <a:prstGeom prst="rect">
            <a:avLst/>
          </a:prstGeom>
          <a:noFill/>
        </p:spPr>
        <p:txBody>
          <a:bodyPr wrap="square" lIns="360000" rIns="72000" bIns="72000" rtlCol="0">
            <a:spAutoFit/>
          </a:bodyPr>
          <a:lstStyle/>
          <a:p>
            <a:pPr algn="r"/>
            <a:fld id="{D14A45DD-920E-4AA7-8971-2F7F0A354052}" type="slidenum">
              <a:rPr lang="fr-FR" sz="1100" b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‹N°›</a:t>
            </a:fld>
            <a:endParaRPr lang="fr-FR" sz="11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-108520" y="6597352"/>
            <a:ext cx="5184576" cy="288147"/>
          </a:xfrm>
          <a:prstGeom prst="rect">
            <a:avLst/>
          </a:prstGeom>
          <a:noFill/>
        </p:spPr>
        <p:txBody>
          <a:bodyPr wrap="square" lIns="360000" rIns="72000" bIns="72000" rtlCol="0">
            <a:spAutoFit/>
          </a:bodyPr>
          <a:lstStyle/>
          <a:p>
            <a:pPr algn="l"/>
            <a:r>
              <a:rPr lang="fr-FR" sz="1100" b="0" baseline="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CENTRE HOSPITALIER UNIVERSITAIRE AMIENS-PICARDIE</a:t>
            </a:r>
            <a:endParaRPr lang="fr-FR" sz="1100" b="0" baseline="0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0" y="6583363"/>
            <a:ext cx="9144000" cy="27463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980728"/>
          </a:xfrm>
          <a:prstGeom prst="rect">
            <a:avLst/>
          </a:prstGeom>
          <a:solidFill>
            <a:srgbClr val="007594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6305024" y="6653778"/>
            <a:ext cx="2733200" cy="231721"/>
          </a:xfrm>
          <a:prstGeom prst="rect">
            <a:avLst/>
          </a:prstGeom>
          <a:noFill/>
        </p:spPr>
        <p:txBody>
          <a:bodyPr wrap="square" lIns="360000" rIns="72000" bIns="72000" rtlCol="0">
            <a:spAutoFit/>
          </a:bodyPr>
          <a:lstStyle/>
          <a:p>
            <a:pPr algn="r"/>
            <a:fld id="{D14A45DD-920E-4AA7-8971-2F7F0A354052}" type="slidenum">
              <a:rPr lang="fr-FR" sz="1100" b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‹N°›</a:t>
            </a:fld>
            <a:endParaRPr lang="fr-FR" sz="11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-108520" y="6597352"/>
            <a:ext cx="5184576" cy="288147"/>
          </a:xfrm>
          <a:prstGeom prst="rect">
            <a:avLst/>
          </a:prstGeom>
          <a:noFill/>
        </p:spPr>
        <p:txBody>
          <a:bodyPr wrap="square" lIns="360000" rIns="72000" bIns="72000" rtlCol="0">
            <a:spAutoFit/>
          </a:bodyPr>
          <a:lstStyle/>
          <a:p>
            <a:pPr algn="l"/>
            <a:r>
              <a:rPr lang="fr-FR" sz="1100" b="0" baseline="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CENTRE HOSPITALIER UNIVERSITAIRE AMIENS-PICARDIE</a:t>
            </a:r>
            <a:endParaRPr lang="fr-FR" sz="1100" b="0" baseline="0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16906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Page de ga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142" cy="6851904"/>
          </a:xfrm>
          <a:prstGeom prst="rect">
            <a:avLst/>
          </a:prstGeom>
        </p:spPr>
      </p:pic>
      <p:sp>
        <p:nvSpPr>
          <p:cNvPr id="7" name="Espace réservé du texte 20"/>
          <p:cNvSpPr>
            <a:spLocks noGrp="1"/>
          </p:cNvSpPr>
          <p:nvPr>
            <p:ph type="body" sz="quarter" idx="11" hasCustomPrompt="1"/>
          </p:nvPr>
        </p:nvSpPr>
        <p:spPr>
          <a:xfrm>
            <a:off x="323528" y="1916832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177800" indent="-177800">
              <a:buClr>
                <a:srgbClr val="92D050"/>
              </a:buClr>
              <a:buSzPct val="85000"/>
              <a:buFont typeface="Wingdings" panose="05000000000000000000" pitchFamily="2" charset="2"/>
              <a:buChar char="è"/>
              <a:defRPr sz="4000">
                <a:solidFill>
                  <a:schemeClr val="bg1"/>
                </a:solidFill>
                <a:latin typeface="Arial Narrow" pitchFamily="34" charset="0"/>
              </a:defRPr>
            </a:lvl1pPr>
            <a:lvl2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2pPr>
            <a:lvl3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3pPr>
            <a:lvl7pPr marL="2565400" indent="-342900">
              <a:buFont typeface="Wingdings" panose="05000000000000000000" pitchFamily="2" charset="2"/>
              <a:buChar char="§"/>
              <a:defRPr sz="2000" b="1">
                <a:solidFill>
                  <a:srgbClr val="C00000"/>
                </a:solidFill>
                <a:latin typeface="Arial Narrow" panose="020B0606020202030204" pitchFamily="34" charset="0"/>
              </a:defRPr>
            </a:lvl7pPr>
          </a:lstStyle>
          <a:p>
            <a:pPr lvl="0"/>
            <a:r>
              <a:rPr lang="fr-FR" dirty="0" smtClean="0"/>
              <a:t>Titre de la partie</a:t>
            </a:r>
          </a:p>
        </p:txBody>
      </p:sp>
      <p:sp>
        <p:nvSpPr>
          <p:cNvPr id="5" name="Espace réservé du texte 20"/>
          <p:cNvSpPr>
            <a:spLocks noGrp="1"/>
          </p:cNvSpPr>
          <p:nvPr>
            <p:ph type="body" sz="quarter" idx="12" hasCustomPrompt="1"/>
          </p:nvPr>
        </p:nvSpPr>
        <p:spPr>
          <a:xfrm>
            <a:off x="803201" y="548680"/>
            <a:ext cx="8089279" cy="1152128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buClr>
                <a:srgbClr val="92D050"/>
              </a:buClr>
              <a:buSzPct val="85000"/>
              <a:buFont typeface="Wingdings" panose="05000000000000000000" pitchFamily="2" charset="2"/>
              <a:buNone/>
              <a:defRPr sz="6000" baseline="0">
                <a:solidFill>
                  <a:schemeClr val="bg1"/>
                </a:solidFill>
                <a:latin typeface="Arial Narrow" pitchFamily="34" charset="0"/>
              </a:defRPr>
            </a:lvl1pPr>
            <a:lvl2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2pPr>
            <a:lvl3pPr>
              <a:defRPr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3pPr>
            <a:lvl7pPr marL="2565400" indent="-342900">
              <a:buFont typeface="Wingdings" panose="05000000000000000000" pitchFamily="2" charset="2"/>
              <a:buChar char="§"/>
              <a:defRPr sz="2000" b="1">
                <a:solidFill>
                  <a:srgbClr val="C00000"/>
                </a:solidFill>
                <a:latin typeface="Arial Narrow" panose="020B0606020202030204" pitchFamily="34" charset="0"/>
              </a:defRPr>
            </a:lvl7pPr>
          </a:lstStyle>
          <a:p>
            <a:pPr lvl="0"/>
            <a:r>
              <a:rPr lang="fr-FR" dirty="0" smtClean="0"/>
              <a:t>Numéro de la partie</a:t>
            </a:r>
          </a:p>
        </p:txBody>
      </p:sp>
    </p:spTree>
    <p:extLst>
      <p:ext uri="{BB962C8B-B14F-4D97-AF65-F5344CB8AC3E}">
        <p14:creationId xmlns:p14="http://schemas.microsoft.com/office/powerpoint/2010/main" val="473916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674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86" r:id="rId4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B300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30000"/>
          </a:solidFill>
          <a:latin typeface="Trebuchet MS" pitchFamily="48" charset="0"/>
          <a:ea typeface="ヒラギノ角ゴ Pro W3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30000"/>
          </a:solidFill>
          <a:latin typeface="Trebuchet MS" pitchFamily="48" charset="0"/>
          <a:ea typeface="ヒラギノ角ゴ Pro W3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30000"/>
          </a:solidFill>
          <a:latin typeface="Trebuchet MS" pitchFamily="48" charset="0"/>
          <a:ea typeface="ヒラギノ角ゴ Pro W3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30000"/>
          </a:solidFill>
          <a:latin typeface="Trebuchet MS" pitchFamily="48" charset="0"/>
          <a:ea typeface="ヒラギノ角ゴ Pro W3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30000"/>
          </a:solidFill>
          <a:latin typeface="Trebuchet MS" pitchFamily="48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30000"/>
          </a:solidFill>
          <a:latin typeface="Trebuchet MS" pitchFamily="48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30000"/>
          </a:solidFill>
          <a:latin typeface="Trebuchet MS" pitchFamily="48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B30000"/>
          </a:solidFill>
          <a:latin typeface="Trebuchet MS" pitchFamily="48" charset="0"/>
          <a:ea typeface="ヒラギノ角ゴ Pro W3" pitchFamily="1" charset="-128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lr>
          <a:srgbClr val="B30000"/>
        </a:buClr>
        <a:buChar char="&gt;"/>
        <a:defRPr sz="1800" b="1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8000" indent="-139700" algn="l" rtl="0" eaLnBrk="1" fontAlgn="base" hangingPunct="1">
        <a:spcBef>
          <a:spcPct val="20000"/>
        </a:spcBef>
        <a:spcAft>
          <a:spcPct val="0"/>
        </a:spcAft>
        <a:buChar char="•"/>
        <a:defRPr sz="1600" b="0" i="1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87400" indent="-88900" algn="l" rtl="0" eaLnBrk="1" fontAlgn="base" hangingPunct="1">
        <a:spcBef>
          <a:spcPct val="20000"/>
        </a:spcBef>
        <a:spcAft>
          <a:spcPct val="0"/>
        </a:spcAft>
        <a:buChar char="-"/>
        <a:defRPr sz="1400" b="0" i="1">
          <a:solidFill>
            <a:srgbClr val="727272"/>
          </a:solidFill>
          <a:latin typeface="Arial" pitchFamily="34" charset="0"/>
          <a:ea typeface="+mn-ea"/>
          <a:cs typeface="Arial" pitchFamily="34" charset="0"/>
        </a:defRPr>
      </a:lvl3pPr>
      <a:lvl4pPr marL="1117600" indent="-139700" algn="l" rtl="0" eaLnBrk="1" fontAlgn="base" hangingPunct="1">
        <a:spcBef>
          <a:spcPct val="20000"/>
        </a:spcBef>
        <a:spcAft>
          <a:spcPct val="0"/>
        </a:spcAft>
        <a:buChar char="-"/>
        <a:defRPr sz="1200" b="0" i="1">
          <a:solidFill>
            <a:srgbClr val="727272"/>
          </a:solidFill>
          <a:latin typeface="Arial" pitchFamily="34" charset="0"/>
          <a:ea typeface="+mn-ea"/>
          <a:cs typeface="Arial" pitchFamily="34" charset="0"/>
        </a:defRPr>
      </a:lvl4pPr>
      <a:lvl5pPr marL="1460500" indent="-152400" algn="l" rtl="0" eaLnBrk="1" fontAlgn="base" hangingPunct="1">
        <a:spcBef>
          <a:spcPct val="20000"/>
        </a:spcBef>
        <a:spcAft>
          <a:spcPct val="0"/>
        </a:spcAft>
        <a:buChar char="-"/>
        <a:defRPr sz="1000" b="0" i="1">
          <a:solidFill>
            <a:srgbClr val="727272"/>
          </a:solidFill>
          <a:latin typeface="Arial" pitchFamily="34" charset="0"/>
          <a:ea typeface="+mn-ea"/>
          <a:cs typeface="Arial" pitchFamily="34" charset="0"/>
        </a:defRPr>
      </a:lvl5pPr>
      <a:lvl6pPr marL="1917700" indent="-152400" algn="l" rtl="0" eaLnBrk="1" fontAlgn="base" hangingPunct="1">
        <a:spcBef>
          <a:spcPct val="20000"/>
        </a:spcBef>
        <a:spcAft>
          <a:spcPct val="0"/>
        </a:spcAft>
        <a:buChar char="-"/>
        <a:defRPr sz="1200" b="1">
          <a:solidFill>
            <a:schemeClr val="tx1"/>
          </a:solidFill>
          <a:latin typeface="+mn-lt"/>
          <a:ea typeface="+mn-ea"/>
        </a:defRPr>
      </a:lvl6pPr>
      <a:lvl7pPr marL="2374900" indent="-152400" algn="l" rtl="0" eaLnBrk="1" fontAlgn="base" hangingPunct="1">
        <a:spcBef>
          <a:spcPct val="20000"/>
        </a:spcBef>
        <a:spcAft>
          <a:spcPct val="0"/>
        </a:spcAft>
        <a:buChar char="-"/>
        <a:defRPr sz="1200" b="1">
          <a:solidFill>
            <a:schemeClr val="tx1"/>
          </a:solidFill>
          <a:latin typeface="+mn-lt"/>
          <a:ea typeface="+mn-ea"/>
        </a:defRPr>
      </a:lvl7pPr>
      <a:lvl8pPr marL="2832100" indent="-152400" algn="l" rtl="0" eaLnBrk="1" fontAlgn="base" hangingPunct="1">
        <a:spcBef>
          <a:spcPct val="20000"/>
        </a:spcBef>
        <a:spcAft>
          <a:spcPct val="0"/>
        </a:spcAft>
        <a:buChar char="-"/>
        <a:defRPr sz="1200" b="1">
          <a:solidFill>
            <a:schemeClr val="tx1"/>
          </a:solidFill>
          <a:latin typeface="+mn-lt"/>
          <a:ea typeface="+mn-ea"/>
        </a:defRPr>
      </a:lvl8pPr>
      <a:lvl9pPr marL="3289300" indent="-152400" algn="l" rtl="0" eaLnBrk="1" fontAlgn="base" hangingPunct="1">
        <a:spcBef>
          <a:spcPct val="20000"/>
        </a:spcBef>
        <a:spcAft>
          <a:spcPct val="0"/>
        </a:spcAft>
        <a:buChar char="-"/>
        <a:defRPr sz="12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nom.pr&#233;nom@chu-amiens.fr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outlook.chu-amiens.fr/owa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>
          <a:xfrm>
            <a:off x="315215" y="2706126"/>
            <a:ext cx="8568952" cy="1566627"/>
          </a:xfrm>
        </p:spPr>
        <p:txBody>
          <a:bodyPr/>
          <a:lstStyle/>
          <a:p>
            <a:pPr marL="0" indent="0" algn="ctr">
              <a:buNone/>
            </a:pPr>
            <a:r>
              <a:rPr lang="fr-FR" sz="4400" dirty="0" smtClean="0">
                <a:sym typeface="Wingdings" panose="05000000000000000000" pitchFamily="2" charset="2"/>
              </a:rPr>
              <a:t>ACCUEIL DES</a:t>
            </a:r>
          </a:p>
          <a:p>
            <a:pPr marL="0" indent="0" algn="ctr">
              <a:buNone/>
            </a:pPr>
            <a:r>
              <a:rPr lang="fr-FR" sz="4400" dirty="0" smtClean="0">
                <a:sym typeface="Wingdings" panose="05000000000000000000" pitchFamily="2" charset="2"/>
              </a:rPr>
              <a:t>NOUVEAUX ARRIVANTS</a:t>
            </a:r>
          </a:p>
        </p:txBody>
      </p:sp>
    </p:spTree>
    <p:extLst>
      <p:ext uri="{BB962C8B-B14F-4D97-AF65-F5344CB8AC3E}">
        <p14:creationId xmlns:p14="http://schemas.microsoft.com/office/powerpoint/2010/main" val="14084047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238897" y="1787609"/>
            <a:ext cx="8715633" cy="4380435"/>
          </a:xfrm>
        </p:spPr>
        <p:txBody>
          <a:bodyPr/>
          <a:lstStyle/>
          <a:p>
            <a:pPr marL="0" indent="0" algn="just">
              <a:buNone/>
            </a:pPr>
            <a:r>
              <a:rPr lang="fr-FR" sz="2800" i="1" dirty="0" smtClean="0"/>
              <a:t>Le Système d’Information est composé d’environ 400 logiciels.</a:t>
            </a:r>
          </a:p>
          <a:p>
            <a:pPr marL="0" indent="0" algn="just">
              <a:buNone/>
            </a:pPr>
            <a:r>
              <a:rPr lang="fr-FR" sz="2800" i="1" dirty="0" smtClean="0"/>
              <a:t>Tous ne seront pas utilisés car un certain nombre relèvent de spécialités (ophtalmo, anesthésie, réanimation…).</a:t>
            </a:r>
          </a:p>
          <a:p>
            <a:pPr marL="0" indent="0" algn="just">
              <a:buNone/>
            </a:pPr>
            <a:endParaRPr lang="fr-FR" sz="1600" b="0" dirty="0" smtClean="0"/>
          </a:p>
          <a:p>
            <a:pPr marL="0" indent="0" algn="just">
              <a:buNone/>
            </a:pPr>
            <a:r>
              <a:rPr lang="fr-FR" sz="2800" i="1" dirty="0" smtClean="0"/>
              <a:t>Un identifiant nominatif de connexion est nécessaire .</a:t>
            </a:r>
          </a:p>
          <a:p>
            <a:pPr marL="0" indent="0" algn="just">
              <a:buNone/>
            </a:pPr>
            <a:endParaRPr lang="fr-FR" sz="1600" b="0" dirty="0" smtClean="0"/>
          </a:p>
          <a:p>
            <a:pPr marL="0" indent="0" algn="just">
              <a:buNone/>
            </a:pPr>
            <a:r>
              <a:rPr lang="fr-FR" sz="2800" i="1" dirty="0" smtClean="0"/>
              <a:t>La Direction des Service Numériques travaille actuellement pour qu’un identifiant et mot de passe unique soit utilisé sur chaque applicatif.</a:t>
            </a:r>
          </a:p>
          <a:p>
            <a:pPr marL="0" indent="0" algn="just">
              <a:buNone/>
            </a:pPr>
            <a:endParaRPr lang="fr-FR" sz="2800" i="1" dirty="0" smtClean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38897" y="507491"/>
            <a:ext cx="8653583" cy="662282"/>
          </a:xfrm>
        </p:spPr>
        <p:txBody>
          <a:bodyPr/>
          <a:lstStyle/>
          <a:p>
            <a:pPr algn="ctr"/>
            <a:r>
              <a:rPr lang="fr-FR" sz="4000" dirty="0" smtClean="0"/>
              <a:t>LE SYSTÈME D’INFORMATION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0063520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247210" y="1885567"/>
            <a:ext cx="8591535" cy="1840504"/>
          </a:xfrm>
        </p:spPr>
        <p:txBody>
          <a:bodyPr/>
          <a:lstStyle/>
          <a:p>
            <a:pPr marL="0" indent="0" algn="just">
              <a:buNone/>
            </a:pPr>
            <a:r>
              <a:rPr lang="fr-FR" sz="2800" i="1" dirty="0" smtClean="0"/>
              <a:t>Une présentation </a:t>
            </a:r>
            <a:r>
              <a:rPr lang="fr-FR" sz="2800" i="1" dirty="0" smtClean="0"/>
              <a:t>du logiciel </a:t>
            </a:r>
            <a:r>
              <a:rPr lang="fr-FR" sz="2800" i="1" dirty="0" smtClean="0"/>
              <a:t>diffusant de l’information est faite ici :</a:t>
            </a:r>
          </a:p>
          <a:p>
            <a:pPr marL="0" indent="0" algn="just">
              <a:buNone/>
            </a:pPr>
            <a:endParaRPr lang="fr-FR" sz="2000" b="0" dirty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fr-FR" sz="2800" i="1" dirty="0" smtClean="0">
                <a:solidFill>
                  <a:schemeClr val="bg1"/>
                </a:solidFill>
              </a:rPr>
              <a:t>	Messagerie </a:t>
            </a:r>
            <a:r>
              <a:rPr lang="fr-FR" sz="2800" i="1" dirty="0" smtClean="0">
                <a:solidFill>
                  <a:schemeClr val="bg1"/>
                </a:solidFill>
              </a:rPr>
              <a:t>électronique</a:t>
            </a:r>
            <a:endParaRPr lang="fr-FR" sz="2800" i="1" dirty="0" smtClean="0">
              <a:solidFill>
                <a:schemeClr val="bg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38897" y="507491"/>
            <a:ext cx="8653583" cy="662282"/>
          </a:xfrm>
        </p:spPr>
        <p:txBody>
          <a:bodyPr/>
          <a:lstStyle/>
          <a:p>
            <a:pPr algn="ctr"/>
            <a:r>
              <a:rPr lang="fr-FR" sz="4000" dirty="0" smtClean="0"/>
              <a:t>LE SYSTÈME D’INFORMATION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40171869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107504" y="1295649"/>
            <a:ext cx="8921166" cy="43027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sz="1800" dirty="0" smtClean="0"/>
              <a:t> </a:t>
            </a:r>
            <a:r>
              <a:rPr lang="fr-FR" sz="1900" dirty="0" smtClean="0"/>
              <a:t>La </a:t>
            </a:r>
            <a:r>
              <a:rPr lang="fr-FR" sz="1900" dirty="0"/>
              <a:t>messagerie est un service mis à disposition des agents de l’établissement pour faciliter la communication et les échanges d’informations professionnelles et institutionnelles</a:t>
            </a:r>
            <a:r>
              <a:rPr lang="fr-FR" sz="1900" dirty="0" smtClean="0"/>
              <a:t>.</a:t>
            </a:r>
          </a:p>
          <a:p>
            <a:pPr marL="0" indent="0">
              <a:buNone/>
            </a:pPr>
            <a:endParaRPr lang="fr-FR" sz="2800" dirty="0"/>
          </a:p>
          <a:p>
            <a:pPr algn="just"/>
            <a:r>
              <a:rPr lang="fr-FR" sz="1800" dirty="0" smtClean="0"/>
              <a:t> </a:t>
            </a:r>
            <a:r>
              <a:rPr lang="fr-FR" sz="1900" dirty="0" smtClean="0"/>
              <a:t>Chaque </a:t>
            </a:r>
            <a:r>
              <a:rPr lang="fr-FR" sz="1900" dirty="0"/>
              <a:t>agent du CHU AMIENS PICARDIE est titulaire d’une messagerie nominative personnelle à usage professionnelle de la forme suivante : </a:t>
            </a:r>
            <a:r>
              <a:rPr lang="fr-FR" sz="1900" dirty="0" smtClean="0">
                <a:solidFill>
                  <a:srgbClr val="0000FF"/>
                </a:solidFill>
                <a:hlinkClick r:id="rId2"/>
              </a:rPr>
              <a:t>nom.prénom@chu-amiens.fr</a:t>
            </a:r>
            <a:endParaRPr lang="fr-FR" sz="18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fr-FR" sz="2800" dirty="0"/>
          </a:p>
          <a:p>
            <a:pPr algn="just"/>
            <a:r>
              <a:rPr lang="fr-FR" sz="1800" dirty="0" smtClean="0"/>
              <a:t> </a:t>
            </a:r>
            <a:r>
              <a:rPr lang="fr-FR" sz="1900" dirty="0" smtClean="0"/>
              <a:t>Chaque </a:t>
            </a:r>
            <a:r>
              <a:rPr lang="fr-FR" sz="1900" dirty="0"/>
              <a:t>utilisateur est responsable des outils informatiques mis à sa disposition, notamment du contenu de sa boîte aux lettres, de la manière dont il utilise le courrier électronique et en particulier des messages qu’il envoie. </a:t>
            </a:r>
            <a:endParaRPr lang="fr-FR" sz="1900" dirty="0" smtClean="0"/>
          </a:p>
          <a:p>
            <a:pPr marL="0" indent="0">
              <a:buNone/>
            </a:pPr>
            <a:endParaRPr lang="fr-FR" sz="2800" dirty="0"/>
          </a:p>
          <a:p>
            <a:pPr algn="just"/>
            <a:r>
              <a:rPr lang="fr-FR" sz="1800" dirty="0" smtClean="0"/>
              <a:t> </a:t>
            </a:r>
            <a:r>
              <a:rPr lang="fr-FR" sz="1900" dirty="0" smtClean="0"/>
              <a:t>Pour </a:t>
            </a:r>
            <a:r>
              <a:rPr lang="fr-FR" sz="1900" dirty="0"/>
              <a:t>que la messagerie reste sûre et efficace, les utilisateurs doivent appliquer les règles de sécurité, de prudence et de bon usage et respecter l’éthique et la législation. </a:t>
            </a:r>
            <a:r>
              <a:rPr lang="fr-FR" sz="1900" dirty="0" smtClean="0"/>
              <a:t>Chacun </a:t>
            </a:r>
            <a:r>
              <a:rPr lang="fr-FR" sz="1900" dirty="0"/>
              <a:t>doit veiller à garder secret les mots de passe qui donnent accès à son poste de travail. Des formations à l’utilisation de la messagerie électronique sont organisées régulièrement.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16049"/>
            <a:ext cx="9144000" cy="964679"/>
          </a:xfrm>
        </p:spPr>
        <p:txBody>
          <a:bodyPr/>
          <a:lstStyle/>
          <a:p>
            <a:pPr algn="ctr"/>
            <a:r>
              <a:rPr lang="fr-FR" dirty="0" smtClean="0"/>
              <a:t>La messagerie électronique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884171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234463" y="1104473"/>
            <a:ext cx="8662402" cy="2843855"/>
          </a:xfrm>
        </p:spPr>
        <p:txBody>
          <a:bodyPr/>
          <a:lstStyle/>
          <a:p>
            <a:r>
              <a:rPr lang="fr-FR" sz="1600" b="0" dirty="0" smtClean="0"/>
              <a:t> </a:t>
            </a:r>
            <a:r>
              <a:rPr lang="fr-FR" sz="1800" dirty="0" smtClean="0"/>
              <a:t>Lien Web : </a:t>
            </a:r>
            <a:r>
              <a:rPr lang="fr-FR" sz="1800" b="0" dirty="0" smtClean="0">
                <a:solidFill>
                  <a:srgbClr val="0000FF"/>
                </a:solidFill>
                <a:hlinkClick r:id="rId2"/>
              </a:rPr>
              <a:t>https://</a:t>
            </a:r>
            <a:r>
              <a:rPr lang="fr-FR" sz="1800" b="0" dirty="0" smtClean="0">
                <a:solidFill>
                  <a:srgbClr val="0000FF"/>
                </a:solidFill>
                <a:hlinkClick r:id="rId2"/>
              </a:rPr>
              <a:t>outlook.chu-amiens.fr/owa</a:t>
            </a:r>
            <a:endParaRPr lang="fr-FR" sz="1600" b="0" dirty="0" smtClean="0">
              <a:solidFill>
                <a:srgbClr val="0000FF"/>
              </a:solidFill>
            </a:endParaRPr>
          </a:p>
          <a:p>
            <a:endParaRPr lang="fr-FR" sz="1200" b="0" dirty="0" smtClean="0"/>
          </a:p>
          <a:p>
            <a:r>
              <a:rPr lang="fr-FR" sz="1600" dirty="0" smtClean="0"/>
              <a:t> </a:t>
            </a:r>
            <a:r>
              <a:rPr lang="fr-FR" sz="1800" dirty="0" smtClean="0"/>
              <a:t>L’identification est faite avec :</a:t>
            </a:r>
          </a:p>
          <a:p>
            <a:pPr lvl="1"/>
            <a:r>
              <a:rPr lang="fr-FR" sz="1400" dirty="0" smtClean="0"/>
              <a:t>Les 6 premières lettres du nom de naissance</a:t>
            </a:r>
          </a:p>
          <a:p>
            <a:pPr lvl="1"/>
            <a:r>
              <a:rPr lang="fr-FR" sz="1400" dirty="0" smtClean="0"/>
              <a:t>Les 2 premières lettres du prénom</a:t>
            </a:r>
          </a:p>
          <a:p>
            <a:pPr lvl="1"/>
            <a:r>
              <a:rPr lang="fr-FR" sz="1400" dirty="0" smtClean="0"/>
              <a:t>Les 2 chiffres du jour de naissance</a:t>
            </a:r>
          </a:p>
          <a:p>
            <a:pPr lvl="1"/>
            <a:endParaRPr lang="fr-FR" sz="1200" dirty="0"/>
          </a:p>
          <a:p>
            <a:r>
              <a:rPr lang="fr-FR" sz="1600" b="0" dirty="0" smtClean="0"/>
              <a:t> </a:t>
            </a:r>
            <a:r>
              <a:rPr lang="fr-FR" sz="1800" b="0" dirty="0" smtClean="0"/>
              <a:t>L</a:t>
            </a:r>
            <a:r>
              <a:rPr lang="fr-FR" sz="1800" dirty="0" smtClean="0"/>
              <a:t>e </a:t>
            </a:r>
            <a:r>
              <a:rPr lang="fr-FR" sz="1800" dirty="0"/>
              <a:t>mdp devra être personnalisé dès la 1</a:t>
            </a:r>
            <a:r>
              <a:rPr lang="fr-FR" sz="1800" baseline="30000" dirty="0"/>
              <a:t>ère</a:t>
            </a:r>
            <a:r>
              <a:rPr lang="fr-FR" sz="1800" dirty="0"/>
              <a:t> </a:t>
            </a:r>
            <a:r>
              <a:rPr lang="fr-FR" sz="1800" dirty="0" smtClean="0"/>
              <a:t>connexion.</a:t>
            </a:r>
            <a:endParaRPr lang="fr-FR" sz="1800" dirty="0"/>
          </a:p>
          <a:p>
            <a:endParaRPr lang="fr-FR" sz="1600" b="0" dirty="0" smtClean="0"/>
          </a:p>
          <a:p>
            <a:pPr marL="0" indent="0">
              <a:buNone/>
            </a:pPr>
            <a:endParaRPr lang="fr-FR" sz="1600" b="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Connexion</a:t>
            </a:r>
            <a:endParaRPr lang="fr-FR" dirty="0"/>
          </a:p>
        </p:txBody>
      </p:sp>
      <p:sp>
        <p:nvSpPr>
          <p:cNvPr id="9" name="Espace réservé du texte 1"/>
          <p:cNvSpPr txBox="1">
            <a:spLocks/>
          </p:cNvSpPr>
          <p:nvPr/>
        </p:nvSpPr>
        <p:spPr>
          <a:xfrm>
            <a:off x="2696309" y="5430285"/>
            <a:ext cx="3598983" cy="92948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1778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D050"/>
              </a:buClr>
              <a:buSzPct val="85000"/>
              <a:buFont typeface="Wingdings" panose="05000000000000000000" pitchFamily="2" charset="2"/>
              <a:buChar char="è"/>
              <a:defRPr sz="2200" b="1">
                <a:solidFill>
                  <a:schemeClr val="tx1"/>
                </a:solidFill>
                <a:latin typeface="Arial Narrow" pitchFamily="34" charset="0"/>
                <a:ea typeface="+mn-ea"/>
                <a:cs typeface="Arial" pitchFamily="34" charset="0"/>
              </a:defRPr>
            </a:lvl1pPr>
            <a:lvl2pPr marL="508000" indent="-1397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ea typeface="+mn-ea"/>
                <a:cs typeface="Arial" pitchFamily="34" charset="0"/>
              </a:defRPr>
            </a:lvl2pPr>
            <a:lvl3pPr marL="787400" indent="-889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ea typeface="+mn-ea"/>
                <a:cs typeface="Arial" pitchFamily="34" charset="0"/>
              </a:defRPr>
            </a:lvl3pPr>
            <a:lvl4pPr marL="1117600" indent="-1397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200" b="0" i="1">
                <a:solidFill>
                  <a:srgbClr val="72727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0500" indent="-1524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000" b="0" i="1">
                <a:solidFill>
                  <a:srgbClr val="72727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917700" indent="-1524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2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25654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 b="1">
                <a:solidFill>
                  <a:srgbClr val="C00000"/>
                </a:solidFill>
                <a:latin typeface="Arial Narrow" panose="020B0606020202030204" pitchFamily="34" charset="0"/>
                <a:ea typeface="+mn-ea"/>
              </a:defRPr>
            </a:lvl7pPr>
            <a:lvl8pPr marL="2832100" indent="-1524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2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3289300" indent="-1524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2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fr-FR" sz="1600" b="0" kern="0" baseline="0" dirty="0" smtClean="0"/>
          </a:p>
          <a:p>
            <a:endParaRPr lang="fr-FR" sz="1600" b="0" kern="0" baseline="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fr-FR" sz="1600" b="0" kern="0" baseline="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08" y="3516789"/>
            <a:ext cx="7201905" cy="266737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7861558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234462" y="1104469"/>
            <a:ext cx="8730025" cy="2135969"/>
          </a:xfrm>
        </p:spPr>
        <p:txBody>
          <a:bodyPr/>
          <a:lstStyle/>
          <a:p>
            <a:pPr algn="just"/>
            <a:r>
              <a:rPr lang="fr-FR" sz="1600" dirty="0" smtClean="0"/>
              <a:t> </a:t>
            </a:r>
            <a:r>
              <a:rPr lang="fr-FR" sz="1600" dirty="0" smtClean="0"/>
              <a:t>Pour modifier le mot de passe de connexion, cliquer sur </a:t>
            </a:r>
            <a:r>
              <a:rPr lang="fr-FR" altLang="fr-FR" sz="1600" dirty="0" smtClean="0">
                <a:solidFill>
                  <a:srgbClr val="0A0101"/>
                </a:solidFill>
              </a:rPr>
              <a:t>Paramètres</a:t>
            </a:r>
            <a:r>
              <a:rPr lang="fr-FR" altLang="fr-FR" sz="1600" b="0" dirty="0" smtClean="0"/>
              <a:t>  </a:t>
            </a:r>
            <a:r>
              <a:rPr lang="fr-FR" altLang="fr-FR" sz="1600" b="0" dirty="0">
                <a:solidFill>
                  <a:srgbClr val="0A0101"/>
                </a:solidFill>
              </a:rPr>
              <a:t> </a:t>
            </a:r>
            <a:r>
              <a:rPr lang="fr-FR" altLang="fr-FR" sz="1600" b="0" dirty="0" smtClean="0">
                <a:solidFill>
                  <a:srgbClr val="0A0101"/>
                </a:solidFill>
              </a:rPr>
              <a:t>  &gt;</a:t>
            </a:r>
            <a:r>
              <a:rPr lang="fr-FR" altLang="fr-FR" sz="1600" b="0" dirty="0">
                <a:solidFill>
                  <a:srgbClr val="0A0101"/>
                </a:solidFill>
              </a:rPr>
              <a:t> </a:t>
            </a:r>
            <a:r>
              <a:rPr lang="fr-FR" altLang="fr-FR" sz="1600" dirty="0">
                <a:solidFill>
                  <a:srgbClr val="0A0101"/>
                </a:solidFill>
              </a:rPr>
              <a:t>Changer le mot de passe dans le coin supérieur droit </a:t>
            </a:r>
            <a:r>
              <a:rPr lang="fr-FR" altLang="fr-FR" sz="1600" dirty="0" smtClean="0">
                <a:solidFill>
                  <a:srgbClr val="0A0101"/>
                </a:solidFill>
              </a:rPr>
              <a:t>(figure 1) </a:t>
            </a:r>
            <a:r>
              <a:rPr lang="fr-FR" sz="1600" dirty="0" smtClean="0"/>
              <a:t>: </a:t>
            </a:r>
            <a:endParaRPr lang="fr-FR" sz="1600" dirty="0" smtClean="0"/>
          </a:p>
          <a:p>
            <a:pPr marL="0" indent="0" algn="just">
              <a:buNone/>
            </a:pPr>
            <a:endParaRPr lang="fr-FR" sz="1000" b="0" dirty="0" smtClean="0"/>
          </a:p>
          <a:p>
            <a:r>
              <a:rPr lang="fr-FR" sz="1600" b="0" dirty="0" smtClean="0"/>
              <a:t> </a:t>
            </a:r>
            <a:r>
              <a:rPr lang="fr-FR" sz="1600" dirty="0" smtClean="0"/>
              <a:t>Saisir le mdp d’origine, en taper un nouveau puis le </a:t>
            </a:r>
          </a:p>
          <a:p>
            <a:pPr marL="0" indent="0">
              <a:buNone/>
            </a:pPr>
            <a:r>
              <a:rPr lang="fr-FR" sz="1600" dirty="0"/>
              <a:t> </a:t>
            </a:r>
            <a:r>
              <a:rPr lang="fr-FR" sz="1600" dirty="0" smtClean="0"/>
              <a:t>   </a:t>
            </a:r>
            <a:r>
              <a:rPr lang="fr-FR" sz="1600" dirty="0" smtClean="0"/>
              <a:t>confirmer (figure 2) :</a:t>
            </a:r>
          </a:p>
          <a:p>
            <a:pPr marL="0" indent="0">
              <a:buNone/>
            </a:pPr>
            <a:endParaRPr lang="fr-FR" sz="1000" dirty="0"/>
          </a:p>
          <a:p>
            <a:r>
              <a:rPr lang="fr-FR" sz="1600" b="0" dirty="0" smtClean="0"/>
              <a:t> </a:t>
            </a:r>
            <a:r>
              <a:rPr lang="fr-FR" sz="1600" dirty="0" smtClean="0"/>
              <a:t>Cliquer sur Enregistrer</a:t>
            </a:r>
            <a:endParaRPr lang="fr-FR" sz="1600" dirty="0" smtClean="0"/>
          </a:p>
          <a:p>
            <a:pPr marL="0" indent="0">
              <a:buNone/>
            </a:pPr>
            <a:endParaRPr lang="fr-FR" sz="1600" b="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Changement du mot de passe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0174" y="1687577"/>
            <a:ext cx="3692405" cy="204863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233" y="3088489"/>
            <a:ext cx="4785552" cy="328753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9586" y="2428074"/>
            <a:ext cx="504895" cy="495369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3092" y="4890202"/>
            <a:ext cx="514422" cy="514422"/>
          </a:xfrm>
          <a:prstGeom prst="rect">
            <a:avLst/>
          </a:prstGeom>
        </p:spPr>
      </p:pic>
      <p:pic>
        <p:nvPicPr>
          <p:cNvPr id="1026" name="Picture 2" descr="https://cdn.extendoffice.com/images/stories/doc-outlook/owa-change-password/doc-owa-settings-butto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377" y="1200350"/>
            <a:ext cx="202406" cy="16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53875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234463" y="1195913"/>
            <a:ext cx="8730025" cy="2952138"/>
          </a:xfrm>
        </p:spPr>
        <p:txBody>
          <a:bodyPr/>
          <a:lstStyle/>
          <a:p>
            <a:pPr algn="just"/>
            <a:r>
              <a:rPr lang="fr-FR" sz="1600" dirty="0" smtClean="0"/>
              <a:t> </a:t>
            </a:r>
            <a:r>
              <a:rPr lang="fr-FR" sz="1800" dirty="0"/>
              <a:t>L</a:t>
            </a:r>
            <a:r>
              <a:rPr lang="fr-FR" sz="1800" dirty="0" smtClean="0"/>
              <a:t>es quotas de la boite aux lettres sont déterminés en fonction du profil ‘métiers’ </a:t>
            </a:r>
            <a:r>
              <a:rPr lang="fr-FR" sz="1800" dirty="0" smtClean="0"/>
              <a:t>: </a:t>
            </a:r>
          </a:p>
          <a:p>
            <a:pPr marL="0" indent="0" algn="just">
              <a:buNone/>
            </a:pPr>
            <a:endParaRPr lang="fr-FR" sz="1000" b="0" dirty="0" smtClean="0"/>
          </a:p>
          <a:p>
            <a:pPr lvl="1" algn="just"/>
            <a:r>
              <a:rPr lang="fr-FR" sz="1400" b="0" dirty="0" smtClean="0"/>
              <a:t> </a:t>
            </a:r>
            <a:r>
              <a:rPr lang="fr-FR" sz="1400" b="0" dirty="0" smtClean="0"/>
              <a:t>1 Go : AS, IDE, secrétaire, agent administratif</a:t>
            </a:r>
          </a:p>
          <a:p>
            <a:pPr lvl="1" algn="just"/>
            <a:r>
              <a:rPr lang="fr-FR" sz="1400" b="0" dirty="0" smtClean="0"/>
              <a:t> 6 Go : Médecin, ingénieur, cadre, responsable</a:t>
            </a:r>
          </a:p>
          <a:p>
            <a:pPr lvl="1" algn="just"/>
            <a:r>
              <a:rPr lang="fr-FR" sz="1400" b="0" dirty="0" smtClean="0"/>
              <a:t>10 Go : Directeur, chef de service</a:t>
            </a:r>
            <a:endParaRPr lang="fr-FR" sz="1400" b="0" dirty="0" smtClean="0"/>
          </a:p>
          <a:p>
            <a:pPr marL="0" indent="0" algn="just">
              <a:buNone/>
            </a:pPr>
            <a:endParaRPr lang="fr-FR" sz="1400" b="0" dirty="0" smtClean="0"/>
          </a:p>
          <a:p>
            <a:pPr algn="just"/>
            <a:r>
              <a:rPr lang="fr-FR" sz="1600" b="0" dirty="0" smtClean="0"/>
              <a:t> </a:t>
            </a:r>
            <a:r>
              <a:rPr lang="fr-FR" sz="1800" dirty="0"/>
              <a:t>Nous vous recommandons d’utiliser la fonctionnalité d’archivage pour </a:t>
            </a:r>
            <a:r>
              <a:rPr lang="fr-FR" sz="1800" dirty="0" smtClean="0"/>
              <a:t>conserver, </a:t>
            </a:r>
            <a:r>
              <a:rPr lang="fr-FR" sz="1800" dirty="0"/>
              <a:t>hors de votre boîte de </a:t>
            </a:r>
            <a:r>
              <a:rPr lang="fr-FR" sz="1800" dirty="0" smtClean="0"/>
              <a:t>réception, </a:t>
            </a:r>
            <a:r>
              <a:rPr lang="fr-FR" sz="1800" dirty="0"/>
              <a:t>les messages auxquels vous avez déjà répondu ou pour lesquels vous avez déjà effectué une action. Considérez l’archivage comme un dossier de fichiers.</a:t>
            </a:r>
          </a:p>
          <a:p>
            <a:endParaRPr lang="fr-FR" sz="1000" dirty="0"/>
          </a:p>
          <a:p>
            <a:pPr lvl="1" algn="just"/>
            <a:r>
              <a:rPr lang="fr-FR" sz="1400" dirty="0" smtClean="0"/>
              <a:t>Cet espace dédié permet </a:t>
            </a:r>
            <a:r>
              <a:rPr lang="fr-FR" sz="1400" dirty="0"/>
              <a:t>de stocker ses e-mails dans une boite aux lettres spéciale </a:t>
            </a:r>
            <a:r>
              <a:rPr lang="fr-FR" sz="1400" dirty="0" smtClean="0"/>
              <a:t>‘</a:t>
            </a:r>
            <a:r>
              <a:rPr lang="fr-FR" sz="1400" dirty="0"/>
              <a:t>Archive </a:t>
            </a:r>
            <a:r>
              <a:rPr lang="fr-FR" sz="1400" dirty="0" smtClean="0"/>
              <a:t>permanente – </a:t>
            </a:r>
            <a:r>
              <a:rPr lang="fr-FR" sz="1400" u="sng" dirty="0" smtClean="0"/>
              <a:t>Nom Prénom</a:t>
            </a:r>
            <a:r>
              <a:rPr lang="fr-FR" sz="1400" dirty="0" smtClean="0"/>
              <a:t>’.</a:t>
            </a:r>
            <a:endParaRPr lang="fr-FR" sz="1400" b="0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Quotas de la messagerie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131" y="4226892"/>
            <a:ext cx="2117703" cy="16461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255874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107503" y="1124745"/>
            <a:ext cx="8937643" cy="1321893"/>
          </a:xfrm>
        </p:spPr>
        <p:txBody>
          <a:bodyPr/>
          <a:lstStyle/>
          <a:p>
            <a:pPr algn="just"/>
            <a:r>
              <a:rPr lang="fr-FR" sz="1800" dirty="0" smtClean="0"/>
              <a:t> S’interroger </a:t>
            </a:r>
            <a:r>
              <a:rPr lang="fr-FR" sz="1800" dirty="0"/>
              <a:t>sur la pertinence de l’utilisation de la messagerie électronique par rapport aux autres moyens de communication disponibles : face à face, téléphone, courrier</a:t>
            </a:r>
            <a:r>
              <a:rPr lang="fr-FR" sz="1800" dirty="0" smtClean="0"/>
              <a:t>…</a:t>
            </a:r>
          </a:p>
          <a:p>
            <a:pPr algn="just"/>
            <a:r>
              <a:rPr lang="fr-FR" sz="1800" dirty="0" smtClean="0"/>
              <a:t> Il </a:t>
            </a:r>
            <a:r>
              <a:rPr lang="fr-FR" sz="1800" dirty="0"/>
              <a:t>convient de favoriser l’échange direct en cas de risque de mauvaise interprétation, d’urgence ou de situation complexe.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16049"/>
            <a:ext cx="9144000" cy="964679"/>
          </a:xfrm>
        </p:spPr>
        <p:txBody>
          <a:bodyPr/>
          <a:lstStyle/>
          <a:p>
            <a:pPr algn="ctr"/>
            <a:r>
              <a:rPr lang="fr-FR" dirty="0" smtClean="0"/>
              <a:t>Usage de la messagerie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880553"/>
              </p:ext>
            </p:extLst>
          </p:nvPr>
        </p:nvGraphicFramePr>
        <p:xfrm>
          <a:off x="1425147" y="2734964"/>
          <a:ext cx="6268994" cy="311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0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8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9721">
                <a:tc gridSpan="3"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  <a:tabLst>
                          <a:tab pos="2019300" algn="l"/>
                          <a:tab pos="2451100" algn="l"/>
                        </a:tabLst>
                      </a:pPr>
                      <a:r>
                        <a:rPr lang="en-US" sz="850" dirty="0">
                          <a:effectLst/>
                        </a:rPr>
                        <a:t>N'UTILISEZ</a:t>
                      </a:r>
                      <a:r>
                        <a:rPr lang="en-US" sz="850" spc="-25" dirty="0">
                          <a:effectLst/>
                        </a:rPr>
                        <a:t> </a:t>
                      </a:r>
                      <a:r>
                        <a:rPr lang="en-US" sz="850" spc="-40" dirty="0">
                          <a:effectLst/>
                        </a:rPr>
                        <a:t>PAS</a:t>
                      </a:r>
                      <a:r>
                        <a:rPr lang="en-US" sz="850" spc="5" dirty="0">
                          <a:effectLst/>
                        </a:rPr>
                        <a:t> </a:t>
                      </a:r>
                      <a:r>
                        <a:rPr lang="en-US" sz="850" dirty="0">
                          <a:effectLst/>
                        </a:rPr>
                        <a:t>LE</a:t>
                      </a:r>
                      <a:r>
                        <a:rPr lang="en-US" sz="850" spc="-60" dirty="0">
                          <a:effectLst/>
                        </a:rPr>
                        <a:t> </a:t>
                      </a:r>
                      <a:r>
                        <a:rPr lang="en-US" sz="850" dirty="0">
                          <a:effectLst/>
                        </a:rPr>
                        <a:t>MAIL</a:t>
                      </a:r>
                      <a:r>
                        <a:rPr lang="en-US" sz="850" spc="-25" dirty="0">
                          <a:effectLst/>
                        </a:rPr>
                        <a:t> </a:t>
                      </a:r>
                      <a:r>
                        <a:rPr lang="en-US" sz="850" dirty="0">
                          <a:effectLst/>
                        </a:rPr>
                        <a:t>POUR	                  MAIS                             PRIVILÉGIEZ…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140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Des </a:t>
                      </a:r>
                      <a:r>
                        <a:rPr lang="fr-FR" sz="1100" dirty="0" smtClean="0">
                          <a:effectLst/>
                        </a:rPr>
                        <a:t>conversations</a:t>
                      </a:r>
                      <a:endParaRPr lang="fr-FR" sz="1100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→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455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le téléphone ou les face-à-face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995">
                <a:tc>
                  <a:txBody>
                    <a:bodyPr/>
                    <a:lstStyle/>
                    <a:p>
                      <a:pPr lvl="0" algn="l">
                        <a:lnSpc>
                          <a:spcPts val="8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</a:rPr>
                        <a:t>  Des négociations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→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634365">
                        <a:lnSpc>
                          <a:spcPct val="112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les face-à face ou les réunions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762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Des échanges conflictuels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→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634365">
                        <a:lnSpc>
                          <a:spcPct val="112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les media permettant plus d'interactions (téléphone, face-à-face)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762">
                <a:tc>
                  <a:txBody>
                    <a:bodyPr/>
                    <a:lstStyle/>
                    <a:p>
                      <a:pPr marL="71755">
                        <a:lnSpc>
                          <a:spcPct val="112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Un travail collectif sur un document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→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99695">
                        <a:lnSpc>
                          <a:spcPct val="112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les espaces et outils collaboratifs qui permettent la gestion des versions successives d'un document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261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</a:rPr>
                        <a:t>Signifier </a:t>
                      </a:r>
                      <a:r>
                        <a:rPr lang="fr-FR" sz="1100" dirty="0">
                          <a:effectLst/>
                        </a:rPr>
                        <a:t>des décisions finales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→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381000">
                        <a:lnSpc>
                          <a:spcPct val="112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le courrier “papier” pour communiquer la décision finale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261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L’archivage </a:t>
                      </a:r>
                      <a:r>
                        <a:rPr lang="fr-FR" sz="1100" dirty="0" smtClean="0">
                          <a:effectLst/>
                        </a:rPr>
                        <a:t>de </a:t>
                      </a:r>
                      <a:r>
                        <a:rPr lang="fr-FR" sz="1100" dirty="0">
                          <a:effectLst/>
                        </a:rPr>
                        <a:t>documents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→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43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les outils d'archivage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79510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is">
  <a:themeElements>
    <a:clrScheme name="Stratis - nouvelle chart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0000"/>
      </a:folHlink>
    </a:clrScheme>
    <a:fontScheme name="Nouvelle présentation">
      <a:majorFont>
        <a:latin typeface="Trebuchet MS"/>
        <a:ea typeface="ヒラギノ角ゴ Pro W3"/>
        <a:cs typeface=""/>
      </a:majorFont>
      <a:minorFont>
        <a:latin typeface="Trebuchet MS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200" b="1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Trebuchet MS" pitchFamily="48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200" b="1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Trebuchet MS" pitchFamily="48" charset="0"/>
            <a:ea typeface="ヒラギノ角ゴ Pro W3" pitchFamily="1" charset="-128"/>
          </a:defRPr>
        </a:defPPr>
      </a:lstStyle>
    </a:lnDef>
    <a:txDef>
      <a:spPr bwMode="auto">
        <a:noFill/>
        <a:ln w="12700">
          <a:noFill/>
          <a:miter lim="800000"/>
          <a:headEnd/>
          <a:tailEnd/>
        </a:ln>
      </a:spPr>
      <a:bodyPr wrap="square" lIns="72000" tIns="36000" rIns="252000" bIns="36000" anchor="ctr" anchorCtr="0">
        <a:spAutoFit/>
      </a:bodyPr>
      <a:lstStyle>
        <a:defPPr algn="r">
          <a:defRPr sz="2000" baseline="0" dirty="0" smtClean="0">
            <a:latin typeface="Arial" charset="0"/>
          </a:defRPr>
        </a:defPPr>
      </a:lstStyle>
    </a:tx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ratis" id="{8F8D2200-57A7-4812-8E25-0DEFC032FE07}" vid="{3A869188-344F-40E0-A3A0-ABA11ECFBBF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5310</TotalTime>
  <Words>595</Words>
  <Application>Microsoft Office PowerPoint</Application>
  <PresentationFormat>Affichage à l'écran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Arial Narrow</vt:lpstr>
      <vt:lpstr>Calibri</vt:lpstr>
      <vt:lpstr>Times New Roman</vt:lpstr>
      <vt:lpstr>Trebuchet MS</vt:lpstr>
      <vt:lpstr>Wingdings</vt:lpstr>
      <vt:lpstr>ヒラギノ角ゴ Pro W3</vt:lpstr>
      <vt:lpstr>stratis</vt:lpstr>
      <vt:lpstr>Présentation PowerPoint</vt:lpstr>
      <vt:lpstr>Présentation PowerPoint</vt:lpstr>
      <vt:lpstr>Présentation PowerPoint</vt:lpstr>
      <vt:lpstr>La messagerie électronique</vt:lpstr>
      <vt:lpstr>Connexion</vt:lpstr>
      <vt:lpstr>Changement du mot de passe</vt:lpstr>
      <vt:lpstr>Quotas de la messagerie</vt:lpstr>
      <vt:lpstr>Usage de la messagerie</vt:lpstr>
    </vt:vector>
  </TitlesOfParts>
  <Company>CHU AMIENS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 Brahim Walid</dc:creator>
  <cp:lastModifiedBy>Duflot Fabian</cp:lastModifiedBy>
  <cp:revision>205</cp:revision>
  <cp:lastPrinted>2015-04-22T10:01:28Z</cp:lastPrinted>
  <dcterms:created xsi:type="dcterms:W3CDTF">2014-06-24T10:19:56Z</dcterms:created>
  <dcterms:modified xsi:type="dcterms:W3CDTF">2022-05-02T13:19:52Z</dcterms:modified>
</cp:coreProperties>
</file>