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1" r:id="rId25"/>
    <p:sldId id="282" r:id="rId26"/>
    <p:sldId id="283" r:id="rId27"/>
    <p:sldId id="280" r:id="rId28"/>
    <p:sldId id="284" r:id="rId29"/>
    <p:sldId id="285" r:id="rId30"/>
    <p:sldId id="286" r:id="rId31"/>
    <p:sldId id="290" r:id="rId32"/>
    <p:sldId id="287" r:id="rId33"/>
    <p:sldId id="289" r:id="rId34"/>
    <p:sldId id="288" r:id="rId35"/>
    <p:sldId id="291" r:id="rId36"/>
    <p:sldId id="292" r:id="rId37"/>
    <p:sldId id="293" r:id="rId38"/>
    <p:sldId id="294" r:id="rId39"/>
    <p:sldId id="295" r:id="rId40"/>
    <p:sldId id="296" r:id="rId41"/>
    <p:sldId id="297" r:id="rId42"/>
    <p:sldId id="298" r:id="rId43"/>
    <p:sldId id="299" r:id="rId44"/>
    <p:sldId id="300" r:id="rId45"/>
    <p:sldId id="301" r:id="rId46"/>
    <p:sldId id="303" r:id="rId47"/>
    <p:sldId id="302" r:id="rId48"/>
    <p:sldId id="304" r:id="rId49"/>
    <p:sldId id="305" r:id="rId50"/>
    <p:sldId id="306" r:id="rId51"/>
    <p:sldId id="307" r:id="rId52"/>
    <p:sldId id="308" r:id="rId53"/>
    <p:sldId id="309" r:id="rId54"/>
    <p:sldId id="319" r:id="rId55"/>
    <p:sldId id="310" r:id="rId56"/>
    <p:sldId id="311" r:id="rId57"/>
    <p:sldId id="312" r:id="rId58"/>
    <p:sldId id="313" r:id="rId59"/>
    <p:sldId id="314" r:id="rId60"/>
    <p:sldId id="315" r:id="rId61"/>
    <p:sldId id="316" r:id="rId62"/>
    <p:sldId id="318" r:id="rId63"/>
    <p:sldId id="317" r:id="rId64"/>
    <p:sldId id="320" r:id="rId65"/>
    <p:sldId id="321" r:id="rId66"/>
    <p:sldId id="322" r:id="rId67"/>
    <p:sldId id="323" r:id="rId68"/>
    <p:sldId id="324" r:id="rId69"/>
    <p:sldId id="325" r:id="rId70"/>
    <p:sldId id="326" r:id="rId71"/>
    <p:sldId id="327" r:id="rId7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4"/>
  </p:normalViewPr>
  <p:slideViewPr>
    <p:cSldViewPr snapToGrid="0" snapToObjects="1">
      <p:cViewPr varScale="1">
        <p:scale>
          <a:sx n="105" d="100"/>
          <a:sy n="105" d="100"/>
        </p:scale>
        <p:origin x="8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8T12:51:49.29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0,'43'0,"-7"0,-25 0,0 0,12 0,-9 0,8 0,-6 0,-3 0,8 0,-9 0,5 0,-1 0,-3 0,9 0,-9 0,4 0,-1 0,2 0,0 0,5 0,-10 0,10 0,-10 5,10-3,-11 3,11-5,-10 0,4 0,0 0,-5 0,9 0,-8 0,3 0,0 0,-3 0,8 0,-8 0,3 0,0 0,-3 0,8 0,-8 0,3 0,0 0,-3 0,8 0,-8 0,3 0,0 0,3 0,-1 0,-1 0,0 0,-4 0,9 0,-10 0,5 0,-1 0,-4 0,10 0,-10 5,5-4,-1 4,2-5,0 0,5 0,-10 0,10 0,-11 0,6 0,-2 0,-4 0,10 0,-10 0,5 5,-1-4,-4 4,10-5,-10 0,5 0,-1 0,-4 0,10 0,-10 0,4 0,1 0,-5 5,5 2,-1-1,-4-1,10 0,-10-4,5 4,-1-5,-4 0,10 0,-10 0,5 0,-1 5,-9 6,13-3,-7 2,-1-5,9 1,-14 1,9 8,-4-3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CDF50C-7E14-7047-A043-D5F7A5A2D995}" type="datetimeFigureOut">
              <a:rPr lang="fr-FR" smtClean="0"/>
              <a:t>11/02/2024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15AF13-AC81-2D4C-B5D9-7B08302D2C43}" type="slidenum">
              <a:rPr lang="fr-FR" smtClean="0"/>
              <a:t>‹N°›</a:t>
            </a:fld>
            <a:endParaRPr lang="fr-FR"/>
          </a:p>
        </p:txBody>
      </p:sp>
    </p:spTree>
    <p:extLst>
      <p:ext uri="{BB962C8B-B14F-4D97-AF65-F5344CB8AC3E}">
        <p14:creationId xmlns:p14="http://schemas.microsoft.com/office/powerpoint/2010/main" val="3995331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15AF13-AC81-2D4C-B5D9-7B08302D2C43}" type="slidenum">
              <a:rPr lang="fr-FR" smtClean="0"/>
              <a:t>1</a:t>
            </a:fld>
            <a:endParaRPr lang="fr-FR"/>
          </a:p>
        </p:txBody>
      </p:sp>
    </p:spTree>
    <p:extLst>
      <p:ext uri="{BB962C8B-B14F-4D97-AF65-F5344CB8AC3E}">
        <p14:creationId xmlns:p14="http://schemas.microsoft.com/office/powerpoint/2010/main" val="1556524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4FFEFF-19DE-FA4F-8AE9-17CF2D26877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F0278E9-D858-2540-AC1A-323290F3B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E970B52-760C-D841-8580-041985BD2069}"/>
              </a:ext>
            </a:extLst>
          </p:cNvPr>
          <p:cNvSpPr>
            <a:spLocks noGrp="1"/>
          </p:cNvSpPr>
          <p:nvPr>
            <p:ph type="dt" sz="half" idx="10"/>
          </p:nvPr>
        </p:nvSpPr>
        <p:spPr/>
        <p:txBody>
          <a:bodyPr/>
          <a:lstStyle/>
          <a:p>
            <a:fld id="{59612446-6CE0-224B-93B7-8C139663CD99}" type="datetimeFigureOut">
              <a:rPr lang="fr-FR" smtClean="0"/>
              <a:t>11/02/2024</a:t>
            </a:fld>
            <a:endParaRPr lang="fr-FR"/>
          </a:p>
        </p:txBody>
      </p:sp>
      <p:sp>
        <p:nvSpPr>
          <p:cNvPr id="5" name="Espace réservé du pied de page 4">
            <a:extLst>
              <a:ext uri="{FF2B5EF4-FFF2-40B4-BE49-F238E27FC236}">
                <a16:creationId xmlns:a16="http://schemas.microsoft.com/office/drawing/2014/main" id="{A77E4863-5FB9-A14F-9EE7-F0361EB528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91D77E-75BE-8A44-8FBE-F82235C2F032}"/>
              </a:ext>
            </a:extLst>
          </p:cNvPr>
          <p:cNvSpPr>
            <a:spLocks noGrp="1"/>
          </p:cNvSpPr>
          <p:nvPr>
            <p:ph type="sldNum" sz="quarter" idx="12"/>
          </p:nvPr>
        </p:nvSpPr>
        <p:spPr/>
        <p:txBody>
          <a:bodyPr/>
          <a:lstStyle/>
          <a:p>
            <a:fld id="{443453E4-4058-D749-B005-761B54E7DC4B}" type="slidenum">
              <a:rPr lang="fr-FR" smtClean="0"/>
              <a:t>‹N°›</a:t>
            </a:fld>
            <a:endParaRPr lang="fr-FR"/>
          </a:p>
        </p:txBody>
      </p:sp>
    </p:spTree>
    <p:extLst>
      <p:ext uri="{BB962C8B-B14F-4D97-AF65-F5344CB8AC3E}">
        <p14:creationId xmlns:p14="http://schemas.microsoft.com/office/powerpoint/2010/main" val="3691231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3D15D0-FA45-B74A-9876-4F0273F5A2A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8EF57EE-C520-0B4A-A68D-E5E256D7C7C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6D5F668-79BE-244E-A029-C1A5EB8E5C48}"/>
              </a:ext>
            </a:extLst>
          </p:cNvPr>
          <p:cNvSpPr>
            <a:spLocks noGrp="1"/>
          </p:cNvSpPr>
          <p:nvPr>
            <p:ph type="dt" sz="half" idx="10"/>
          </p:nvPr>
        </p:nvSpPr>
        <p:spPr/>
        <p:txBody>
          <a:bodyPr/>
          <a:lstStyle/>
          <a:p>
            <a:fld id="{59612446-6CE0-224B-93B7-8C139663CD99}" type="datetimeFigureOut">
              <a:rPr lang="fr-FR" smtClean="0"/>
              <a:t>11/02/2024</a:t>
            </a:fld>
            <a:endParaRPr lang="fr-FR"/>
          </a:p>
        </p:txBody>
      </p:sp>
      <p:sp>
        <p:nvSpPr>
          <p:cNvPr id="5" name="Espace réservé du pied de page 4">
            <a:extLst>
              <a:ext uri="{FF2B5EF4-FFF2-40B4-BE49-F238E27FC236}">
                <a16:creationId xmlns:a16="http://schemas.microsoft.com/office/drawing/2014/main" id="{9AE3083C-B001-F243-970C-3355E7401F8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7CD4D1-43F6-4346-9651-5B462CB9375D}"/>
              </a:ext>
            </a:extLst>
          </p:cNvPr>
          <p:cNvSpPr>
            <a:spLocks noGrp="1"/>
          </p:cNvSpPr>
          <p:nvPr>
            <p:ph type="sldNum" sz="quarter" idx="12"/>
          </p:nvPr>
        </p:nvSpPr>
        <p:spPr/>
        <p:txBody>
          <a:bodyPr/>
          <a:lstStyle/>
          <a:p>
            <a:fld id="{443453E4-4058-D749-B005-761B54E7DC4B}" type="slidenum">
              <a:rPr lang="fr-FR" smtClean="0"/>
              <a:t>‹N°›</a:t>
            </a:fld>
            <a:endParaRPr lang="fr-FR"/>
          </a:p>
        </p:txBody>
      </p:sp>
    </p:spTree>
    <p:extLst>
      <p:ext uri="{BB962C8B-B14F-4D97-AF65-F5344CB8AC3E}">
        <p14:creationId xmlns:p14="http://schemas.microsoft.com/office/powerpoint/2010/main" val="1238035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96EC6F4-F69E-124E-B265-B7A361163FB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E2F4729-B3DF-CC4E-9CF9-09D7E6E79D0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7CD445-A6CA-F94F-892B-535DD366B9BA}"/>
              </a:ext>
            </a:extLst>
          </p:cNvPr>
          <p:cNvSpPr>
            <a:spLocks noGrp="1"/>
          </p:cNvSpPr>
          <p:nvPr>
            <p:ph type="dt" sz="half" idx="10"/>
          </p:nvPr>
        </p:nvSpPr>
        <p:spPr/>
        <p:txBody>
          <a:bodyPr/>
          <a:lstStyle/>
          <a:p>
            <a:fld id="{59612446-6CE0-224B-93B7-8C139663CD99}" type="datetimeFigureOut">
              <a:rPr lang="fr-FR" smtClean="0"/>
              <a:t>11/02/2024</a:t>
            </a:fld>
            <a:endParaRPr lang="fr-FR"/>
          </a:p>
        </p:txBody>
      </p:sp>
      <p:sp>
        <p:nvSpPr>
          <p:cNvPr id="5" name="Espace réservé du pied de page 4">
            <a:extLst>
              <a:ext uri="{FF2B5EF4-FFF2-40B4-BE49-F238E27FC236}">
                <a16:creationId xmlns:a16="http://schemas.microsoft.com/office/drawing/2014/main" id="{78DEB796-77E8-3347-9E71-D9DD8981F59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A37DD11-79D9-1049-937E-50163C14A8F8}"/>
              </a:ext>
            </a:extLst>
          </p:cNvPr>
          <p:cNvSpPr>
            <a:spLocks noGrp="1"/>
          </p:cNvSpPr>
          <p:nvPr>
            <p:ph type="sldNum" sz="quarter" idx="12"/>
          </p:nvPr>
        </p:nvSpPr>
        <p:spPr/>
        <p:txBody>
          <a:bodyPr/>
          <a:lstStyle/>
          <a:p>
            <a:fld id="{443453E4-4058-D749-B005-761B54E7DC4B}" type="slidenum">
              <a:rPr lang="fr-FR" smtClean="0"/>
              <a:t>‹N°›</a:t>
            </a:fld>
            <a:endParaRPr lang="fr-FR"/>
          </a:p>
        </p:txBody>
      </p:sp>
    </p:spTree>
    <p:extLst>
      <p:ext uri="{BB962C8B-B14F-4D97-AF65-F5344CB8AC3E}">
        <p14:creationId xmlns:p14="http://schemas.microsoft.com/office/powerpoint/2010/main" val="3655290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FD4ED7-2C19-7D46-A2D1-B123EC9CBE2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3809E86-9AE7-0749-939E-27C0745BAF7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0112149-EFD6-374A-8A64-AE404506113B}"/>
              </a:ext>
            </a:extLst>
          </p:cNvPr>
          <p:cNvSpPr>
            <a:spLocks noGrp="1"/>
          </p:cNvSpPr>
          <p:nvPr>
            <p:ph type="dt" sz="half" idx="10"/>
          </p:nvPr>
        </p:nvSpPr>
        <p:spPr/>
        <p:txBody>
          <a:bodyPr/>
          <a:lstStyle/>
          <a:p>
            <a:fld id="{59612446-6CE0-224B-93B7-8C139663CD99}" type="datetimeFigureOut">
              <a:rPr lang="fr-FR" smtClean="0"/>
              <a:t>11/02/2024</a:t>
            </a:fld>
            <a:endParaRPr lang="fr-FR"/>
          </a:p>
        </p:txBody>
      </p:sp>
      <p:sp>
        <p:nvSpPr>
          <p:cNvPr id="5" name="Espace réservé du pied de page 4">
            <a:extLst>
              <a:ext uri="{FF2B5EF4-FFF2-40B4-BE49-F238E27FC236}">
                <a16:creationId xmlns:a16="http://schemas.microsoft.com/office/drawing/2014/main" id="{CA22CF44-0AD3-F847-B8B9-577A392044C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4A065D-0835-454B-B83C-8824E3B5780B}"/>
              </a:ext>
            </a:extLst>
          </p:cNvPr>
          <p:cNvSpPr>
            <a:spLocks noGrp="1"/>
          </p:cNvSpPr>
          <p:nvPr>
            <p:ph type="sldNum" sz="quarter" idx="12"/>
          </p:nvPr>
        </p:nvSpPr>
        <p:spPr/>
        <p:txBody>
          <a:bodyPr/>
          <a:lstStyle/>
          <a:p>
            <a:fld id="{443453E4-4058-D749-B005-761B54E7DC4B}" type="slidenum">
              <a:rPr lang="fr-FR" smtClean="0"/>
              <a:t>‹N°›</a:t>
            </a:fld>
            <a:endParaRPr lang="fr-FR"/>
          </a:p>
        </p:txBody>
      </p:sp>
    </p:spTree>
    <p:extLst>
      <p:ext uri="{BB962C8B-B14F-4D97-AF65-F5344CB8AC3E}">
        <p14:creationId xmlns:p14="http://schemas.microsoft.com/office/powerpoint/2010/main" val="3967909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10D94B-3BDB-7241-9E11-91A890D9BF7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B4B50BA-2825-5A4F-928E-8B30675806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2571465-6A58-4B4C-B949-27C08772C8E9}"/>
              </a:ext>
            </a:extLst>
          </p:cNvPr>
          <p:cNvSpPr>
            <a:spLocks noGrp="1"/>
          </p:cNvSpPr>
          <p:nvPr>
            <p:ph type="dt" sz="half" idx="10"/>
          </p:nvPr>
        </p:nvSpPr>
        <p:spPr/>
        <p:txBody>
          <a:bodyPr/>
          <a:lstStyle/>
          <a:p>
            <a:fld id="{59612446-6CE0-224B-93B7-8C139663CD99}" type="datetimeFigureOut">
              <a:rPr lang="fr-FR" smtClean="0"/>
              <a:t>11/02/2024</a:t>
            </a:fld>
            <a:endParaRPr lang="fr-FR"/>
          </a:p>
        </p:txBody>
      </p:sp>
      <p:sp>
        <p:nvSpPr>
          <p:cNvPr id="5" name="Espace réservé du pied de page 4">
            <a:extLst>
              <a:ext uri="{FF2B5EF4-FFF2-40B4-BE49-F238E27FC236}">
                <a16:creationId xmlns:a16="http://schemas.microsoft.com/office/drawing/2014/main" id="{B1E43B91-A5A3-3248-AF68-13952AF8FF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E085654-CDD8-E24D-BD57-D6381E77F30B}"/>
              </a:ext>
            </a:extLst>
          </p:cNvPr>
          <p:cNvSpPr>
            <a:spLocks noGrp="1"/>
          </p:cNvSpPr>
          <p:nvPr>
            <p:ph type="sldNum" sz="quarter" idx="12"/>
          </p:nvPr>
        </p:nvSpPr>
        <p:spPr/>
        <p:txBody>
          <a:bodyPr/>
          <a:lstStyle/>
          <a:p>
            <a:fld id="{443453E4-4058-D749-B005-761B54E7DC4B}" type="slidenum">
              <a:rPr lang="fr-FR" smtClean="0"/>
              <a:t>‹N°›</a:t>
            </a:fld>
            <a:endParaRPr lang="fr-FR"/>
          </a:p>
        </p:txBody>
      </p:sp>
    </p:spTree>
    <p:extLst>
      <p:ext uri="{BB962C8B-B14F-4D97-AF65-F5344CB8AC3E}">
        <p14:creationId xmlns:p14="http://schemas.microsoft.com/office/powerpoint/2010/main" val="3138842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1C8EEB-CB35-184B-A53B-4C9F298DD38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29360B7-D12F-7242-B1B3-BC6F3E4869C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B798DEA-E82F-B94A-963A-6A1D64564FA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A6B08D0-65E7-6B4B-ABAF-2197205EF68C}"/>
              </a:ext>
            </a:extLst>
          </p:cNvPr>
          <p:cNvSpPr>
            <a:spLocks noGrp="1"/>
          </p:cNvSpPr>
          <p:nvPr>
            <p:ph type="dt" sz="half" idx="10"/>
          </p:nvPr>
        </p:nvSpPr>
        <p:spPr/>
        <p:txBody>
          <a:bodyPr/>
          <a:lstStyle/>
          <a:p>
            <a:fld id="{59612446-6CE0-224B-93B7-8C139663CD99}" type="datetimeFigureOut">
              <a:rPr lang="fr-FR" smtClean="0"/>
              <a:t>11/02/2024</a:t>
            </a:fld>
            <a:endParaRPr lang="fr-FR"/>
          </a:p>
        </p:txBody>
      </p:sp>
      <p:sp>
        <p:nvSpPr>
          <p:cNvPr id="6" name="Espace réservé du pied de page 5">
            <a:extLst>
              <a:ext uri="{FF2B5EF4-FFF2-40B4-BE49-F238E27FC236}">
                <a16:creationId xmlns:a16="http://schemas.microsoft.com/office/drawing/2014/main" id="{04ACAE92-9356-A34D-B33F-1B8CD5B0234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B64C140-B19F-004B-8641-287B12E5A873}"/>
              </a:ext>
            </a:extLst>
          </p:cNvPr>
          <p:cNvSpPr>
            <a:spLocks noGrp="1"/>
          </p:cNvSpPr>
          <p:nvPr>
            <p:ph type="sldNum" sz="quarter" idx="12"/>
          </p:nvPr>
        </p:nvSpPr>
        <p:spPr/>
        <p:txBody>
          <a:bodyPr/>
          <a:lstStyle/>
          <a:p>
            <a:fld id="{443453E4-4058-D749-B005-761B54E7DC4B}" type="slidenum">
              <a:rPr lang="fr-FR" smtClean="0"/>
              <a:t>‹N°›</a:t>
            </a:fld>
            <a:endParaRPr lang="fr-FR"/>
          </a:p>
        </p:txBody>
      </p:sp>
    </p:spTree>
    <p:extLst>
      <p:ext uri="{BB962C8B-B14F-4D97-AF65-F5344CB8AC3E}">
        <p14:creationId xmlns:p14="http://schemas.microsoft.com/office/powerpoint/2010/main" val="233987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2C0D7E-51C0-144C-B845-0665F299107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785F7BF-152C-1244-BF33-4792D74C1A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98D207A-C13F-4245-99A3-3A1732C65F4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5812CF8-CBE0-0F4D-8C18-D2CB7DD5D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AA3F0E0-3B51-C249-AA24-8340C8A8C7D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E0212DC-4EE0-0747-961C-84245C1900BF}"/>
              </a:ext>
            </a:extLst>
          </p:cNvPr>
          <p:cNvSpPr>
            <a:spLocks noGrp="1"/>
          </p:cNvSpPr>
          <p:nvPr>
            <p:ph type="dt" sz="half" idx="10"/>
          </p:nvPr>
        </p:nvSpPr>
        <p:spPr/>
        <p:txBody>
          <a:bodyPr/>
          <a:lstStyle/>
          <a:p>
            <a:fld id="{59612446-6CE0-224B-93B7-8C139663CD99}" type="datetimeFigureOut">
              <a:rPr lang="fr-FR" smtClean="0"/>
              <a:t>11/02/2024</a:t>
            </a:fld>
            <a:endParaRPr lang="fr-FR"/>
          </a:p>
        </p:txBody>
      </p:sp>
      <p:sp>
        <p:nvSpPr>
          <p:cNvPr id="8" name="Espace réservé du pied de page 7">
            <a:extLst>
              <a:ext uri="{FF2B5EF4-FFF2-40B4-BE49-F238E27FC236}">
                <a16:creationId xmlns:a16="http://schemas.microsoft.com/office/drawing/2014/main" id="{9914635B-95AA-0646-BAF4-DC09314BB2D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D795DB3-437C-DB4E-9A7C-D771202332B3}"/>
              </a:ext>
            </a:extLst>
          </p:cNvPr>
          <p:cNvSpPr>
            <a:spLocks noGrp="1"/>
          </p:cNvSpPr>
          <p:nvPr>
            <p:ph type="sldNum" sz="quarter" idx="12"/>
          </p:nvPr>
        </p:nvSpPr>
        <p:spPr/>
        <p:txBody>
          <a:bodyPr/>
          <a:lstStyle/>
          <a:p>
            <a:fld id="{443453E4-4058-D749-B005-761B54E7DC4B}" type="slidenum">
              <a:rPr lang="fr-FR" smtClean="0"/>
              <a:t>‹N°›</a:t>
            </a:fld>
            <a:endParaRPr lang="fr-FR"/>
          </a:p>
        </p:txBody>
      </p:sp>
    </p:spTree>
    <p:extLst>
      <p:ext uri="{BB962C8B-B14F-4D97-AF65-F5344CB8AC3E}">
        <p14:creationId xmlns:p14="http://schemas.microsoft.com/office/powerpoint/2010/main" val="1127943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9E8224-2E5E-244B-9973-5FC10622F60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761E9EA-AC84-AA42-96DB-B48103E2321A}"/>
              </a:ext>
            </a:extLst>
          </p:cNvPr>
          <p:cNvSpPr>
            <a:spLocks noGrp="1"/>
          </p:cNvSpPr>
          <p:nvPr>
            <p:ph type="dt" sz="half" idx="10"/>
          </p:nvPr>
        </p:nvSpPr>
        <p:spPr/>
        <p:txBody>
          <a:bodyPr/>
          <a:lstStyle/>
          <a:p>
            <a:fld id="{59612446-6CE0-224B-93B7-8C139663CD99}" type="datetimeFigureOut">
              <a:rPr lang="fr-FR" smtClean="0"/>
              <a:t>11/02/2024</a:t>
            </a:fld>
            <a:endParaRPr lang="fr-FR"/>
          </a:p>
        </p:txBody>
      </p:sp>
      <p:sp>
        <p:nvSpPr>
          <p:cNvPr id="4" name="Espace réservé du pied de page 3">
            <a:extLst>
              <a:ext uri="{FF2B5EF4-FFF2-40B4-BE49-F238E27FC236}">
                <a16:creationId xmlns:a16="http://schemas.microsoft.com/office/drawing/2014/main" id="{A41AB38F-080B-8243-A3BF-4EBA0D6E1F0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90FCCCB-1460-4843-898D-2EECCFB46252}"/>
              </a:ext>
            </a:extLst>
          </p:cNvPr>
          <p:cNvSpPr>
            <a:spLocks noGrp="1"/>
          </p:cNvSpPr>
          <p:nvPr>
            <p:ph type="sldNum" sz="quarter" idx="12"/>
          </p:nvPr>
        </p:nvSpPr>
        <p:spPr/>
        <p:txBody>
          <a:bodyPr/>
          <a:lstStyle/>
          <a:p>
            <a:fld id="{443453E4-4058-D749-B005-761B54E7DC4B}" type="slidenum">
              <a:rPr lang="fr-FR" smtClean="0"/>
              <a:t>‹N°›</a:t>
            </a:fld>
            <a:endParaRPr lang="fr-FR"/>
          </a:p>
        </p:txBody>
      </p:sp>
    </p:spTree>
    <p:extLst>
      <p:ext uri="{BB962C8B-B14F-4D97-AF65-F5344CB8AC3E}">
        <p14:creationId xmlns:p14="http://schemas.microsoft.com/office/powerpoint/2010/main" val="462622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F3F40B2-57D8-4C48-8750-E14762CA6C61}"/>
              </a:ext>
            </a:extLst>
          </p:cNvPr>
          <p:cNvSpPr>
            <a:spLocks noGrp="1"/>
          </p:cNvSpPr>
          <p:nvPr>
            <p:ph type="dt" sz="half" idx="10"/>
          </p:nvPr>
        </p:nvSpPr>
        <p:spPr/>
        <p:txBody>
          <a:bodyPr/>
          <a:lstStyle/>
          <a:p>
            <a:fld id="{59612446-6CE0-224B-93B7-8C139663CD99}" type="datetimeFigureOut">
              <a:rPr lang="fr-FR" smtClean="0"/>
              <a:t>11/02/2024</a:t>
            </a:fld>
            <a:endParaRPr lang="fr-FR"/>
          </a:p>
        </p:txBody>
      </p:sp>
      <p:sp>
        <p:nvSpPr>
          <p:cNvPr id="3" name="Espace réservé du pied de page 2">
            <a:extLst>
              <a:ext uri="{FF2B5EF4-FFF2-40B4-BE49-F238E27FC236}">
                <a16:creationId xmlns:a16="http://schemas.microsoft.com/office/drawing/2014/main" id="{B3C87448-191A-3A43-A2A0-85C32488064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B36D7CE-158D-134F-A0EE-C51350E95398}"/>
              </a:ext>
            </a:extLst>
          </p:cNvPr>
          <p:cNvSpPr>
            <a:spLocks noGrp="1"/>
          </p:cNvSpPr>
          <p:nvPr>
            <p:ph type="sldNum" sz="quarter" idx="12"/>
          </p:nvPr>
        </p:nvSpPr>
        <p:spPr/>
        <p:txBody>
          <a:bodyPr/>
          <a:lstStyle/>
          <a:p>
            <a:fld id="{443453E4-4058-D749-B005-761B54E7DC4B}" type="slidenum">
              <a:rPr lang="fr-FR" smtClean="0"/>
              <a:t>‹N°›</a:t>
            </a:fld>
            <a:endParaRPr lang="fr-FR"/>
          </a:p>
        </p:txBody>
      </p:sp>
    </p:spTree>
    <p:extLst>
      <p:ext uri="{BB962C8B-B14F-4D97-AF65-F5344CB8AC3E}">
        <p14:creationId xmlns:p14="http://schemas.microsoft.com/office/powerpoint/2010/main" val="872822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497EA4-2D2D-2849-A8CE-E8A3B973048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8FD48E9-4A95-7B4D-912E-0A65615A2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A3A6259-BB5B-5548-AA11-6122B65FF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889D103-565B-5C4F-B487-4D4AA3788CBC}"/>
              </a:ext>
            </a:extLst>
          </p:cNvPr>
          <p:cNvSpPr>
            <a:spLocks noGrp="1"/>
          </p:cNvSpPr>
          <p:nvPr>
            <p:ph type="dt" sz="half" idx="10"/>
          </p:nvPr>
        </p:nvSpPr>
        <p:spPr/>
        <p:txBody>
          <a:bodyPr/>
          <a:lstStyle/>
          <a:p>
            <a:fld id="{59612446-6CE0-224B-93B7-8C139663CD99}" type="datetimeFigureOut">
              <a:rPr lang="fr-FR" smtClean="0"/>
              <a:t>11/02/2024</a:t>
            </a:fld>
            <a:endParaRPr lang="fr-FR"/>
          </a:p>
        </p:txBody>
      </p:sp>
      <p:sp>
        <p:nvSpPr>
          <p:cNvPr id="6" name="Espace réservé du pied de page 5">
            <a:extLst>
              <a:ext uri="{FF2B5EF4-FFF2-40B4-BE49-F238E27FC236}">
                <a16:creationId xmlns:a16="http://schemas.microsoft.com/office/drawing/2014/main" id="{857EFA69-61F5-E643-A594-B2779FDBFAA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E9D31BD-9BD0-4E4D-A37C-ED2F5FFCE2B3}"/>
              </a:ext>
            </a:extLst>
          </p:cNvPr>
          <p:cNvSpPr>
            <a:spLocks noGrp="1"/>
          </p:cNvSpPr>
          <p:nvPr>
            <p:ph type="sldNum" sz="quarter" idx="12"/>
          </p:nvPr>
        </p:nvSpPr>
        <p:spPr/>
        <p:txBody>
          <a:bodyPr/>
          <a:lstStyle/>
          <a:p>
            <a:fld id="{443453E4-4058-D749-B005-761B54E7DC4B}" type="slidenum">
              <a:rPr lang="fr-FR" smtClean="0"/>
              <a:t>‹N°›</a:t>
            </a:fld>
            <a:endParaRPr lang="fr-FR"/>
          </a:p>
        </p:txBody>
      </p:sp>
    </p:spTree>
    <p:extLst>
      <p:ext uri="{BB962C8B-B14F-4D97-AF65-F5344CB8AC3E}">
        <p14:creationId xmlns:p14="http://schemas.microsoft.com/office/powerpoint/2010/main" val="3307220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6528C0-A839-BA45-A57D-CFD8CE6060C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C096BE7-2BAA-1E49-B8D4-A769D3A28A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C7DE235-5698-7341-B73E-33A655381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7C9639D-8575-0945-8145-7477A32ACE83}"/>
              </a:ext>
            </a:extLst>
          </p:cNvPr>
          <p:cNvSpPr>
            <a:spLocks noGrp="1"/>
          </p:cNvSpPr>
          <p:nvPr>
            <p:ph type="dt" sz="half" idx="10"/>
          </p:nvPr>
        </p:nvSpPr>
        <p:spPr/>
        <p:txBody>
          <a:bodyPr/>
          <a:lstStyle/>
          <a:p>
            <a:fld id="{59612446-6CE0-224B-93B7-8C139663CD99}" type="datetimeFigureOut">
              <a:rPr lang="fr-FR" smtClean="0"/>
              <a:t>11/02/2024</a:t>
            </a:fld>
            <a:endParaRPr lang="fr-FR"/>
          </a:p>
        </p:txBody>
      </p:sp>
      <p:sp>
        <p:nvSpPr>
          <p:cNvPr id="6" name="Espace réservé du pied de page 5">
            <a:extLst>
              <a:ext uri="{FF2B5EF4-FFF2-40B4-BE49-F238E27FC236}">
                <a16:creationId xmlns:a16="http://schemas.microsoft.com/office/drawing/2014/main" id="{A23FCCA3-1092-CF41-8039-299DCEE215A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173D403-0262-8945-88FA-76D7EE0509FD}"/>
              </a:ext>
            </a:extLst>
          </p:cNvPr>
          <p:cNvSpPr>
            <a:spLocks noGrp="1"/>
          </p:cNvSpPr>
          <p:nvPr>
            <p:ph type="sldNum" sz="quarter" idx="12"/>
          </p:nvPr>
        </p:nvSpPr>
        <p:spPr/>
        <p:txBody>
          <a:bodyPr/>
          <a:lstStyle/>
          <a:p>
            <a:fld id="{443453E4-4058-D749-B005-761B54E7DC4B}" type="slidenum">
              <a:rPr lang="fr-FR" smtClean="0"/>
              <a:t>‹N°›</a:t>
            </a:fld>
            <a:endParaRPr lang="fr-FR"/>
          </a:p>
        </p:txBody>
      </p:sp>
    </p:spTree>
    <p:extLst>
      <p:ext uri="{BB962C8B-B14F-4D97-AF65-F5344CB8AC3E}">
        <p14:creationId xmlns:p14="http://schemas.microsoft.com/office/powerpoint/2010/main" val="1244489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CFD06CA-AECD-C043-A0DD-5838C4899D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FE8BAF7-BC7E-1642-B8C5-BB230CB73B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D40EFFE-89DC-CF47-9E81-9306EEAB11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12446-6CE0-224B-93B7-8C139663CD99}" type="datetimeFigureOut">
              <a:rPr lang="fr-FR" smtClean="0"/>
              <a:t>11/02/2024</a:t>
            </a:fld>
            <a:endParaRPr lang="fr-FR"/>
          </a:p>
        </p:txBody>
      </p:sp>
      <p:sp>
        <p:nvSpPr>
          <p:cNvPr id="5" name="Espace réservé du pied de page 4">
            <a:extLst>
              <a:ext uri="{FF2B5EF4-FFF2-40B4-BE49-F238E27FC236}">
                <a16:creationId xmlns:a16="http://schemas.microsoft.com/office/drawing/2014/main" id="{77A87704-01A8-9A41-9DA6-D2857D9E0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0ADE7F1-AF64-E145-8F6E-67DDEA15DF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453E4-4058-D749-B005-761B54E7DC4B}" type="slidenum">
              <a:rPr lang="fr-FR" smtClean="0"/>
              <a:t>‹N°›</a:t>
            </a:fld>
            <a:endParaRPr lang="fr-FR"/>
          </a:p>
        </p:txBody>
      </p:sp>
    </p:spTree>
    <p:extLst>
      <p:ext uri="{BB962C8B-B14F-4D97-AF65-F5344CB8AC3E}">
        <p14:creationId xmlns:p14="http://schemas.microsoft.com/office/powerpoint/2010/main" val="1506153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tif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94FA10-2E22-5B45-888F-623BD62266DF}"/>
              </a:ext>
            </a:extLst>
          </p:cNvPr>
          <p:cNvSpPr>
            <a:spLocks noGrp="1"/>
          </p:cNvSpPr>
          <p:nvPr>
            <p:ph type="ctrTitle"/>
          </p:nvPr>
        </p:nvSpPr>
        <p:spPr>
          <a:xfrm>
            <a:off x="1524000" y="1122363"/>
            <a:ext cx="9144000" cy="1835150"/>
          </a:xfrm>
        </p:spPr>
        <p:txBody>
          <a:bodyPr/>
          <a:lstStyle/>
          <a:p>
            <a:r>
              <a:rPr lang="fr-FR" dirty="0"/>
              <a:t>Pathologies auto-immunes</a:t>
            </a:r>
          </a:p>
        </p:txBody>
      </p:sp>
      <p:sp>
        <p:nvSpPr>
          <p:cNvPr id="3" name="Sous-titre 2">
            <a:extLst>
              <a:ext uri="{FF2B5EF4-FFF2-40B4-BE49-F238E27FC236}">
                <a16:creationId xmlns:a16="http://schemas.microsoft.com/office/drawing/2014/main" id="{885FDB84-7955-794A-A040-77CBC03C765F}"/>
              </a:ext>
            </a:extLst>
          </p:cNvPr>
          <p:cNvSpPr>
            <a:spLocks noGrp="1"/>
          </p:cNvSpPr>
          <p:nvPr>
            <p:ph type="subTitle" idx="1"/>
          </p:nvPr>
        </p:nvSpPr>
        <p:spPr>
          <a:xfrm>
            <a:off x="1524000" y="3602038"/>
            <a:ext cx="9144000" cy="2513012"/>
          </a:xfrm>
        </p:spPr>
        <p:txBody>
          <a:bodyPr>
            <a:normAutofit/>
          </a:bodyPr>
          <a:lstStyle/>
          <a:p>
            <a:endParaRPr lang="fr-FR" dirty="0"/>
          </a:p>
          <a:p>
            <a:r>
              <a:rPr lang="fr-FR" dirty="0"/>
              <a:t>Victor LEHOUELLEUR</a:t>
            </a:r>
          </a:p>
          <a:p>
            <a:endParaRPr lang="fr-FR" dirty="0"/>
          </a:p>
          <a:p>
            <a:endParaRPr lang="fr-FR" dirty="0"/>
          </a:p>
        </p:txBody>
      </p:sp>
    </p:spTree>
    <p:extLst>
      <p:ext uri="{BB962C8B-B14F-4D97-AF65-F5344CB8AC3E}">
        <p14:creationId xmlns:p14="http://schemas.microsoft.com/office/powerpoint/2010/main" val="3968657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D855510-B5D2-CC42-9846-397A265EE9EC}"/>
              </a:ext>
            </a:extLst>
          </p:cNvPr>
          <p:cNvPicPr>
            <a:picLocks noChangeAspect="1"/>
          </p:cNvPicPr>
          <p:nvPr/>
        </p:nvPicPr>
        <p:blipFill>
          <a:blip r:embed="rId2"/>
          <a:stretch>
            <a:fillRect/>
          </a:stretch>
        </p:blipFill>
        <p:spPr>
          <a:xfrm>
            <a:off x="3682065" y="0"/>
            <a:ext cx="4827870" cy="6858000"/>
          </a:xfrm>
          <a:prstGeom prst="rect">
            <a:avLst/>
          </a:prstGeom>
        </p:spPr>
      </p:pic>
      <p:sp>
        <p:nvSpPr>
          <p:cNvPr id="4" name="Cadre 3">
            <a:extLst>
              <a:ext uri="{FF2B5EF4-FFF2-40B4-BE49-F238E27FC236}">
                <a16:creationId xmlns:a16="http://schemas.microsoft.com/office/drawing/2014/main" id="{7CABA423-7C28-5444-9696-C57ABEC8C424}"/>
              </a:ext>
            </a:extLst>
          </p:cNvPr>
          <p:cNvSpPr/>
          <p:nvPr/>
        </p:nvSpPr>
        <p:spPr>
          <a:xfrm>
            <a:off x="5128591" y="3644348"/>
            <a:ext cx="1033670" cy="1046922"/>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989286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2B3AF1-FBAC-6A47-96A0-C073BAA2C6DA}"/>
              </a:ext>
            </a:extLst>
          </p:cNvPr>
          <p:cNvSpPr>
            <a:spLocks noGrp="1"/>
          </p:cNvSpPr>
          <p:nvPr>
            <p:ph type="title"/>
          </p:nvPr>
        </p:nvSpPr>
        <p:spPr/>
        <p:txBody>
          <a:bodyPr/>
          <a:lstStyle/>
          <a:p>
            <a:pPr algn="ctr"/>
            <a:r>
              <a:rPr lang="fr-FR" dirty="0"/>
              <a:t>Dossier 1</a:t>
            </a:r>
          </a:p>
        </p:txBody>
      </p:sp>
      <p:sp>
        <p:nvSpPr>
          <p:cNvPr id="3" name="Espace réservé du contenu 2">
            <a:extLst>
              <a:ext uri="{FF2B5EF4-FFF2-40B4-BE49-F238E27FC236}">
                <a16:creationId xmlns:a16="http://schemas.microsoft.com/office/drawing/2014/main" id="{5942A6A8-96DE-FA48-86DF-AA6639BB9D9F}"/>
              </a:ext>
            </a:extLst>
          </p:cNvPr>
          <p:cNvSpPr>
            <a:spLocks noGrp="1"/>
          </p:cNvSpPr>
          <p:nvPr>
            <p:ph idx="1"/>
          </p:nvPr>
        </p:nvSpPr>
        <p:spPr/>
        <p:txBody>
          <a:bodyPr/>
          <a:lstStyle/>
          <a:p>
            <a:pPr marL="0" indent="0">
              <a:buNone/>
            </a:pPr>
            <a:r>
              <a:rPr lang="fr-FR" b="1" dirty="0">
                <a:solidFill>
                  <a:srgbClr val="0070C0"/>
                </a:solidFill>
              </a:rPr>
              <a:t>M. Durand : </a:t>
            </a:r>
            <a:r>
              <a:rPr lang="fr-FR" dirty="0"/>
              <a:t>Je ne mange pas le matin, est ce que je peux prendre mon Cortancyl le midi plutôt ? </a:t>
            </a:r>
          </a:p>
          <a:p>
            <a:pPr marL="0" indent="0">
              <a:buNone/>
            </a:pPr>
            <a:endParaRPr lang="fr-FR" dirty="0"/>
          </a:p>
          <a:p>
            <a:pPr marL="0" indent="0">
              <a:buNone/>
            </a:pPr>
            <a:r>
              <a:rPr lang="fr-FR" b="1" dirty="0">
                <a:solidFill>
                  <a:srgbClr val="C00000"/>
                </a:solidFill>
              </a:rPr>
              <a:t>Pharmacien : </a:t>
            </a:r>
            <a:r>
              <a:rPr lang="fr-FR" dirty="0"/>
              <a:t>Non, le cortisol est produit naturellement par votre organisme, et le pic se produit le matin. Si jamais vous prenez votre Cortancyl plus tard, vous risquez de perturber ce cycle, et vous pourriez ressentir quelques effets secondaires, et notamment des difficultés d’endormissements. </a:t>
            </a:r>
          </a:p>
        </p:txBody>
      </p:sp>
    </p:spTree>
    <p:extLst>
      <p:ext uri="{BB962C8B-B14F-4D97-AF65-F5344CB8AC3E}">
        <p14:creationId xmlns:p14="http://schemas.microsoft.com/office/powerpoint/2010/main" val="306358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789B30-5901-274F-B09D-BE382E216347}"/>
              </a:ext>
            </a:extLst>
          </p:cNvPr>
          <p:cNvSpPr>
            <a:spLocks noGrp="1"/>
          </p:cNvSpPr>
          <p:nvPr>
            <p:ph type="title"/>
          </p:nvPr>
        </p:nvSpPr>
        <p:spPr/>
        <p:txBody>
          <a:bodyPr/>
          <a:lstStyle/>
          <a:p>
            <a:pPr algn="ctr"/>
            <a:r>
              <a:rPr lang="fr-FR" dirty="0"/>
              <a:t>Production de cortisol</a:t>
            </a:r>
          </a:p>
        </p:txBody>
      </p:sp>
      <p:sp>
        <p:nvSpPr>
          <p:cNvPr id="3" name="Espace réservé du contenu 2">
            <a:extLst>
              <a:ext uri="{FF2B5EF4-FFF2-40B4-BE49-F238E27FC236}">
                <a16:creationId xmlns:a16="http://schemas.microsoft.com/office/drawing/2014/main" id="{8AD4A112-6255-7348-9533-A4B1F6E286BA}"/>
              </a:ext>
            </a:extLst>
          </p:cNvPr>
          <p:cNvSpPr>
            <a:spLocks noGrp="1"/>
          </p:cNvSpPr>
          <p:nvPr>
            <p:ph idx="1"/>
          </p:nvPr>
        </p:nvSpPr>
        <p:spPr/>
        <p:txBody>
          <a:bodyPr/>
          <a:lstStyle/>
          <a:p>
            <a:r>
              <a:rPr lang="fr-FR" dirty="0"/>
              <a:t>Rythme nycthéméral, cycle jour-nuit</a:t>
            </a:r>
          </a:p>
          <a:p>
            <a:r>
              <a:rPr lang="fr-FR" dirty="0"/>
              <a:t>Sécrétion maximale entre 6 et 8h du matin</a:t>
            </a:r>
          </a:p>
          <a:p>
            <a:endParaRPr lang="fr-FR" dirty="0"/>
          </a:p>
        </p:txBody>
      </p:sp>
      <p:pic>
        <p:nvPicPr>
          <p:cNvPr id="4" name="Image 3">
            <a:extLst>
              <a:ext uri="{FF2B5EF4-FFF2-40B4-BE49-F238E27FC236}">
                <a16:creationId xmlns:a16="http://schemas.microsoft.com/office/drawing/2014/main" id="{8B3C3A38-399C-4D45-B3C8-BC50FD7B5AF2}"/>
              </a:ext>
            </a:extLst>
          </p:cNvPr>
          <p:cNvPicPr>
            <a:picLocks noChangeAspect="1"/>
          </p:cNvPicPr>
          <p:nvPr/>
        </p:nvPicPr>
        <p:blipFill>
          <a:blip r:embed="rId2"/>
          <a:stretch>
            <a:fillRect/>
          </a:stretch>
        </p:blipFill>
        <p:spPr>
          <a:xfrm>
            <a:off x="2777527" y="3429000"/>
            <a:ext cx="6636946" cy="2561080"/>
          </a:xfrm>
          <a:prstGeom prst="rect">
            <a:avLst/>
          </a:prstGeom>
        </p:spPr>
      </p:pic>
    </p:spTree>
    <p:extLst>
      <p:ext uri="{BB962C8B-B14F-4D97-AF65-F5344CB8AC3E}">
        <p14:creationId xmlns:p14="http://schemas.microsoft.com/office/powerpoint/2010/main" val="2869794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6BA5C0-6484-8F44-8345-EC27DE6BBDA0}"/>
              </a:ext>
            </a:extLst>
          </p:cNvPr>
          <p:cNvSpPr>
            <a:spLocks noGrp="1"/>
          </p:cNvSpPr>
          <p:nvPr>
            <p:ph type="title"/>
          </p:nvPr>
        </p:nvSpPr>
        <p:spPr/>
        <p:txBody>
          <a:bodyPr/>
          <a:lstStyle/>
          <a:p>
            <a:pPr algn="ctr"/>
            <a:r>
              <a:rPr lang="fr-FR" dirty="0"/>
              <a:t>Dossier 1</a:t>
            </a:r>
          </a:p>
        </p:txBody>
      </p:sp>
      <p:sp>
        <p:nvSpPr>
          <p:cNvPr id="3" name="Espace réservé du contenu 2">
            <a:extLst>
              <a:ext uri="{FF2B5EF4-FFF2-40B4-BE49-F238E27FC236}">
                <a16:creationId xmlns:a16="http://schemas.microsoft.com/office/drawing/2014/main" id="{6A0FDE61-90BF-8444-83C2-8A6BB4F94E3B}"/>
              </a:ext>
            </a:extLst>
          </p:cNvPr>
          <p:cNvSpPr>
            <a:spLocks noGrp="1"/>
          </p:cNvSpPr>
          <p:nvPr>
            <p:ph idx="1"/>
          </p:nvPr>
        </p:nvSpPr>
        <p:spPr/>
        <p:txBody>
          <a:bodyPr/>
          <a:lstStyle/>
          <a:p>
            <a:pPr marL="0" indent="0">
              <a:buNone/>
            </a:pPr>
            <a:r>
              <a:rPr lang="fr-FR" b="1" dirty="0">
                <a:solidFill>
                  <a:srgbClr val="0070C0"/>
                </a:solidFill>
              </a:rPr>
              <a:t>D : </a:t>
            </a:r>
            <a:r>
              <a:rPr lang="fr-FR" dirty="0"/>
              <a:t>Mon médecin m’avait dit de ne pas trop saler mes aliments et de ne pas remettre de sucre dans mon café avec le corticoïde, pouvez vous me dire ce que je risque ? </a:t>
            </a:r>
          </a:p>
          <a:p>
            <a:pPr marL="0" indent="0">
              <a:buNone/>
            </a:pPr>
            <a:endParaRPr lang="fr-FR" dirty="0"/>
          </a:p>
          <a:p>
            <a:pPr marL="0" indent="0">
              <a:buNone/>
            </a:pPr>
            <a:r>
              <a:rPr lang="fr-FR" b="1" dirty="0">
                <a:solidFill>
                  <a:srgbClr val="C00000"/>
                </a:solidFill>
              </a:rPr>
              <a:t>P : </a:t>
            </a:r>
            <a:r>
              <a:rPr lang="fr-FR" dirty="0"/>
              <a:t>Pour ce qui est du sel, la cortisone provoque une rétention d’eau. Il faut donc limiter ses apports en sel, afin de limiter une potentielle prise de poids. Pour le sucre, les corticoïdes peuvent faire augmenter la glycémie, et donc déclencher un diabète. Cependant rassurez vous, votre traitement ne dure que quelques semaines, il faudra être plus vigilant si vous en prenez sur plusieurs mois !</a:t>
            </a:r>
          </a:p>
        </p:txBody>
      </p:sp>
    </p:spTree>
    <p:extLst>
      <p:ext uri="{BB962C8B-B14F-4D97-AF65-F5344CB8AC3E}">
        <p14:creationId xmlns:p14="http://schemas.microsoft.com/office/powerpoint/2010/main" val="426240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210C9-A5AA-DD4B-AD8B-B3D257F36E08}"/>
              </a:ext>
            </a:extLst>
          </p:cNvPr>
          <p:cNvSpPr>
            <a:spLocks noGrp="1"/>
          </p:cNvSpPr>
          <p:nvPr>
            <p:ph type="title"/>
          </p:nvPr>
        </p:nvSpPr>
        <p:spPr/>
        <p:txBody>
          <a:bodyPr/>
          <a:lstStyle/>
          <a:p>
            <a:pPr algn="ctr"/>
            <a:r>
              <a:rPr lang="fr-FR" dirty="0"/>
              <a:t>Dossier 1</a:t>
            </a:r>
          </a:p>
        </p:txBody>
      </p:sp>
      <p:sp>
        <p:nvSpPr>
          <p:cNvPr id="3" name="Espace réservé du contenu 2">
            <a:extLst>
              <a:ext uri="{FF2B5EF4-FFF2-40B4-BE49-F238E27FC236}">
                <a16:creationId xmlns:a16="http://schemas.microsoft.com/office/drawing/2014/main" id="{5F387364-9199-1240-A415-58C25DE960CC}"/>
              </a:ext>
            </a:extLst>
          </p:cNvPr>
          <p:cNvSpPr>
            <a:spLocks noGrp="1"/>
          </p:cNvSpPr>
          <p:nvPr>
            <p:ph idx="1"/>
          </p:nvPr>
        </p:nvSpPr>
        <p:spPr/>
        <p:txBody>
          <a:bodyPr/>
          <a:lstStyle/>
          <a:p>
            <a:pPr marL="0" indent="0">
              <a:buNone/>
            </a:pPr>
            <a:r>
              <a:rPr lang="fr-FR" b="1" dirty="0">
                <a:solidFill>
                  <a:srgbClr val="0070C0"/>
                </a:solidFill>
              </a:rPr>
              <a:t>D : </a:t>
            </a:r>
            <a:r>
              <a:rPr lang="fr-FR" dirty="0"/>
              <a:t>Si j’ai bien compris, je fais mes 4 semaines de Cortancyl et je commence dès le lendemain de la dernière prise je commence l’</a:t>
            </a:r>
            <a:r>
              <a:rPr lang="fr-FR" dirty="0" err="1"/>
              <a:t>Imurel</a:t>
            </a:r>
            <a:r>
              <a:rPr lang="fr-FR" dirty="0"/>
              <a:t>, c’est bien cela ? </a:t>
            </a:r>
          </a:p>
          <a:p>
            <a:pPr marL="0" indent="0">
              <a:buNone/>
            </a:pPr>
            <a:endParaRPr lang="fr-FR" dirty="0"/>
          </a:p>
          <a:p>
            <a:pPr marL="0" indent="0">
              <a:buNone/>
            </a:pPr>
            <a:r>
              <a:rPr lang="fr-FR" b="1" dirty="0">
                <a:solidFill>
                  <a:srgbClr val="C00000"/>
                </a:solidFill>
              </a:rPr>
              <a:t>P : </a:t>
            </a:r>
            <a:r>
              <a:rPr lang="fr-FR" dirty="0"/>
              <a:t>Oui c’est bien cela, cependant il y a une petite subtilité, vous ne pouvez pas arrêter net votre corticoïde, vous risquez d’avoir un effet rebond de votre crise. Il faut diminuer progressivement la dose par palier de 10mg par semaine. Je vais appeler votre gastro afin de confirmer avec lui. </a:t>
            </a:r>
          </a:p>
        </p:txBody>
      </p:sp>
    </p:spTree>
    <p:extLst>
      <p:ext uri="{BB962C8B-B14F-4D97-AF65-F5344CB8AC3E}">
        <p14:creationId xmlns:p14="http://schemas.microsoft.com/office/powerpoint/2010/main" val="347138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210C9-A5AA-DD4B-AD8B-B3D257F36E08}"/>
              </a:ext>
            </a:extLst>
          </p:cNvPr>
          <p:cNvSpPr>
            <a:spLocks noGrp="1"/>
          </p:cNvSpPr>
          <p:nvPr>
            <p:ph type="title"/>
          </p:nvPr>
        </p:nvSpPr>
        <p:spPr/>
        <p:txBody>
          <a:bodyPr/>
          <a:lstStyle/>
          <a:p>
            <a:pPr algn="ctr"/>
            <a:r>
              <a:rPr lang="fr-FR" dirty="0"/>
              <a:t>Dossier 1</a:t>
            </a:r>
          </a:p>
        </p:txBody>
      </p:sp>
      <p:sp>
        <p:nvSpPr>
          <p:cNvPr id="3" name="Espace réservé du contenu 2">
            <a:extLst>
              <a:ext uri="{FF2B5EF4-FFF2-40B4-BE49-F238E27FC236}">
                <a16:creationId xmlns:a16="http://schemas.microsoft.com/office/drawing/2014/main" id="{5F387364-9199-1240-A415-58C25DE960CC}"/>
              </a:ext>
            </a:extLst>
          </p:cNvPr>
          <p:cNvSpPr>
            <a:spLocks noGrp="1"/>
          </p:cNvSpPr>
          <p:nvPr>
            <p:ph idx="1"/>
          </p:nvPr>
        </p:nvSpPr>
        <p:spPr/>
        <p:txBody>
          <a:bodyPr/>
          <a:lstStyle/>
          <a:p>
            <a:pPr marL="0" indent="0">
              <a:buNone/>
            </a:pPr>
            <a:r>
              <a:rPr lang="fr-FR" b="1" dirty="0">
                <a:solidFill>
                  <a:srgbClr val="0070C0"/>
                </a:solidFill>
              </a:rPr>
              <a:t>D : </a:t>
            </a:r>
            <a:r>
              <a:rPr lang="fr-FR" dirty="0"/>
              <a:t>Mon médecin m’a également donné une seconde ordonnance pour qu’une infirmière vienne me faire des prises de sang, à quoi cela me sert ? </a:t>
            </a:r>
          </a:p>
          <a:p>
            <a:pPr marL="0" indent="0">
              <a:buNone/>
            </a:pPr>
            <a:endParaRPr lang="fr-FR" dirty="0"/>
          </a:p>
          <a:p>
            <a:pPr marL="0" indent="0">
              <a:buNone/>
            </a:pPr>
            <a:r>
              <a:rPr lang="fr-FR" b="1" dirty="0">
                <a:solidFill>
                  <a:srgbClr val="C00000"/>
                </a:solidFill>
              </a:rPr>
              <a:t>P : </a:t>
            </a:r>
            <a:r>
              <a:rPr lang="fr-FR" dirty="0"/>
              <a:t>Votre médecin vous a prescrit de l’</a:t>
            </a:r>
            <a:r>
              <a:rPr lang="fr-FR" dirty="0" err="1"/>
              <a:t>Imurel</a:t>
            </a:r>
            <a:r>
              <a:rPr lang="fr-FR" dirty="0"/>
              <a:t> qui est un puissant immunosuppresseur, et qui nécessite une surveillance étroite de vos cellules sanguines, ainsi que de votre foie. En initiation de traitement, vous aurez 1 prise de sang par semaine le premier mois, puis 1 fois par mois les 3 mois suivants, puis tous les 3 mois. </a:t>
            </a:r>
          </a:p>
        </p:txBody>
      </p:sp>
    </p:spTree>
    <p:extLst>
      <p:ext uri="{BB962C8B-B14F-4D97-AF65-F5344CB8AC3E}">
        <p14:creationId xmlns:p14="http://schemas.microsoft.com/office/powerpoint/2010/main" val="68954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ADB51C-F0F6-DE49-94A7-93CF7520E7C0}"/>
              </a:ext>
            </a:extLst>
          </p:cNvPr>
          <p:cNvSpPr>
            <a:spLocks noGrp="1"/>
          </p:cNvSpPr>
          <p:nvPr>
            <p:ph type="title"/>
          </p:nvPr>
        </p:nvSpPr>
        <p:spPr/>
        <p:txBody>
          <a:bodyPr/>
          <a:lstStyle/>
          <a:p>
            <a:pPr algn="ctr"/>
            <a:r>
              <a:rPr lang="fr-FR" dirty="0"/>
              <a:t>Surveillance biologique sous </a:t>
            </a:r>
            <a:r>
              <a:rPr lang="fr-FR" dirty="0" err="1"/>
              <a:t>Imurel</a:t>
            </a:r>
            <a:endParaRPr lang="fr-FR" dirty="0"/>
          </a:p>
        </p:txBody>
      </p:sp>
      <p:sp>
        <p:nvSpPr>
          <p:cNvPr id="3" name="Espace réservé du contenu 2">
            <a:extLst>
              <a:ext uri="{FF2B5EF4-FFF2-40B4-BE49-F238E27FC236}">
                <a16:creationId xmlns:a16="http://schemas.microsoft.com/office/drawing/2014/main" id="{334F8588-B6AA-4449-A1A5-C1DA21CD2BF9}"/>
              </a:ext>
            </a:extLst>
          </p:cNvPr>
          <p:cNvSpPr>
            <a:spLocks noGrp="1"/>
          </p:cNvSpPr>
          <p:nvPr>
            <p:ph idx="1"/>
          </p:nvPr>
        </p:nvSpPr>
        <p:spPr/>
        <p:txBody>
          <a:bodyPr/>
          <a:lstStyle/>
          <a:p>
            <a:r>
              <a:rPr lang="fr-FR" dirty="0"/>
              <a:t>NFS et plaquettes</a:t>
            </a:r>
          </a:p>
          <a:p>
            <a:pPr lvl="1"/>
            <a:r>
              <a:rPr lang="fr-FR" dirty="0"/>
              <a:t>1 fois par semaine le premier mois </a:t>
            </a:r>
            <a:r>
              <a:rPr lang="fr-FR" dirty="0">
                <a:sym typeface="Wingdings" pitchFamily="2" charset="2"/>
              </a:rPr>
              <a:t> dépister une pancytopénie sévère et rapide (lié à un déficit total en TPMT)</a:t>
            </a:r>
          </a:p>
          <a:p>
            <a:pPr lvl="1"/>
            <a:r>
              <a:rPr lang="fr-FR" dirty="0">
                <a:sym typeface="Wingdings" pitchFamily="2" charset="2"/>
              </a:rPr>
              <a:t>1 fois par mois les 3 mois suivants puis tous les 3 mois  dépister une pancytopénie tardive (lié  un déficit partiel en TPMT)</a:t>
            </a:r>
          </a:p>
          <a:p>
            <a:pPr marL="457200" lvl="1" indent="0">
              <a:buNone/>
            </a:pPr>
            <a:endParaRPr lang="fr-FR" dirty="0"/>
          </a:p>
          <a:p>
            <a:r>
              <a:rPr lang="fr-FR" dirty="0"/>
              <a:t>Mesure de l’activité des TPMT (</a:t>
            </a:r>
            <a:r>
              <a:rPr lang="fr-FR" dirty="0" err="1"/>
              <a:t>ThioPurine</a:t>
            </a:r>
            <a:r>
              <a:rPr lang="fr-FR" dirty="0"/>
              <a:t> </a:t>
            </a:r>
            <a:r>
              <a:rPr lang="fr-FR" dirty="0" err="1"/>
              <a:t>MéthylTransferase</a:t>
            </a:r>
            <a:r>
              <a:rPr lang="fr-FR" dirty="0"/>
              <a:t>) </a:t>
            </a:r>
            <a:r>
              <a:rPr lang="fr-FR" dirty="0">
                <a:sym typeface="Wingdings" pitchFamily="2" charset="2"/>
              </a:rPr>
              <a:t> enzyme qui assure le catabolisme de l’Azathioprine</a:t>
            </a:r>
          </a:p>
          <a:p>
            <a:pPr marL="0" indent="0">
              <a:buNone/>
            </a:pPr>
            <a:endParaRPr lang="fr-FR" dirty="0"/>
          </a:p>
          <a:p>
            <a:r>
              <a:rPr lang="fr-FR" dirty="0"/>
              <a:t>Bilan hépatique</a:t>
            </a:r>
          </a:p>
          <a:p>
            <a:endParaRPr lang="fr-FR" dirty="0"/>
          </a:p>
        </p:txBody>
      </p:sp>
    </p:spTree>
    <p:extLst>
      <p:ext uri="{BB962C8B-B14F-4D97-AF65-F5344CB8AC3E}">
        <p14:creationId xmlns:p14="http://schemas.microsoft.com/office/powerpoint/2010/main" val="1772377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210C9-A5AA-DD4B-AD8B-B3D257F36E08}"/>
              </a:ext>
            </a:extLst>
          </p:cNvPr>
          <p:cNvSpPr>
            <a:spLocks noGrp="1"/>
          </p:cNvSpPr>
          <p:nvPr>
            <p:ph type="title"/>
          </p:nvPr>
        </p:nvSpPr>
        <p:spPr/>
        <p:txBody>
          <a:bodyPr/>
          <a:lstStyle/>
          <a:p>
            <a:pPr algn="ctr"/>
            <a:r>
              <a:rPr lang="fr-FR" dirty="0"/>
              <a:t>Dossier 1</a:t>
            </a:r>
          </a:p>
        </p:txBody>
      </p:sp>
      <p:sp>
        <p:nvSpPr>
          <p:cNvPr id="3" name="Espace réservé du contenu 2">
            <a:extLst>
              <a:ext uri="{FF2B5EF4-FFF2-40B4-BE49-F238E27FC236}">
                <a16:creationId xmlns:a16="http://schemas.microsoft.com/office/drawing/2014/main" id="{5F387364-9199-1240-A415-58C25DE960CC}"/>
              </a:ext>
            </a:extLst>
          </p:cNvPr>
          <p:cNvSpPr>
            <a:spLocks noGrp="1"/>
          </p:cNvSpPr>
          <p:nvPr>
            <p:ph idx="1"/>
          </p:nvPr>
        </p:nvSpPr>
        <p:spPr/>
        <p:txBody>
          <a:bodyPr/>
          <a:lstStyle/>
          <a:p>
            <a:pPr marL="0" indent="0">
              <a:buNone/>
            </a:pPr>
            <a:r>
              <a:rPr lang="fr-FR" b="1" dirty="0">
                <a:solidFill>
                  <a:srgbClr val="0070C0"/>
                </a:solidFill>
              </a:rPr>
              <a:t>D : </a:t>
            </a:r>
            <a:r>
              <a:rPr lang="fr-FR" dirty="0"/>
              <a:t>Que pouvez vous me conseiller pour limiter le risque d’infection ? </a:t>
            </a:r>
          </a:p>
          <a:p>
            <a:pPr marL="0" indent="0">
              <a:buNone/>
            </a:pPr>
            <a:endParaRPr lang="fr-FR" dirty="0"/>
          </a:p>
          <a:p>
            <a:pPr marL="0" indent="0">
              <a:buNone/>
            </a:pPr>
            <a:r>
              <a:rPr lang="fr-FR" b="1" dirty="0">
                <a:solidFill>
                  <a:srgbClr val="C00000"/>
                </a:solidFill>
              </a:rPr>
              <a:t>P : </a:t>
            </a:r>
            <a:r>
              <a:rPr lang="fr-FR" dirty="0"/>
              <a:t>Comme l’</a:t>
            </a:r>
            <a:r>
              <a:rPr lang="fr-FR" dirty="0" err="1"/>
              <a:t>Imurel</a:t>
            </a:r>
            <a:r>
              <a:rPr lang="fr-FR" dirty="0"/>
              <a:t> va détruire vos défenses immunitaires, il faut en effet prendre le plus de précautions possibles, vous attraperez plus facilement tous les germes qui circulent ! Renforcez les gestes barrières, portez un masque quand vous faites vos courses, lavez vous les mains et utilisez du gel hydro-alcoolique, et n’hésitez pas à faire une cure de vitamines afin de stimuler les défenses, notamment en début de période hivernale. De plus, refaites le point avec votre médecin généraliste sur vos vaccinations. </a:t>
            </a:r>
          </a:p>
        </p:txBody>
      </p:sp>
    </p:spTree>
    <p:extLst>
      <p:ext uri="{BB962C8B-B14F-4D97-AF65-F5344CB8AC3E}">
        <p14:creationId xmlns:p14="http://schemas.microsoft.com/office/powerpoint/2010/main" val="374780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210C9-A5AA-DD4B-AD8B-B3D257F36E08}"/>
              </a:ext>
            </a:extLst>
          </p:cNvPr>
          <p:cNvSpPr>
            <a:spLocks noGrp="1"/>
          </p:cNvSpPr>
          <p:nvPr>
            <p:ph type="title"/>
          </p:nvPr>
        </p:nvSpPr>
        <p:spPr/>
        <p:txBody>
          <a:bodyPr/>
          <a:lstStyle/>
          <a:p>
            <a:pPr algn="ctr"/>
            <a:r>
              <a:rPr lang="fr-FR" dirty="0"/>
              <a:t>Dossier 1</a:t>
            </a:r>
          </a:p>
        </p:txBody>
      </p:sp>
      <p:sp>
        <p:nvSpPr>
          <p:cNvPr id="3" name="Espace réservé du contenu 2">
            <a:extLst>
              <a:ext uri="{FF2B5EF4-FFF2-40B4-BE49-F238E27FC236}">
                <a16:creationId xmlns:a16="http://schemas.microsoft.com/office/drawing/2014/main" id="{5F387364-9199-1240-A415-58C25DE960CC}"/>
              </a:ext>
            </a:extLst>
          </p:cNvPr>
          <p:cNvSpPr>
            <a:spLocks noGrp="1"/>
          </p:cNvSpPr>
          <p:nvPr>
            <p:ph idx="1"/>
          </p:nvPr>
        </p:nvSpPr>
        <p:spPr/>
        <p:txBody>
          <a:bodyPr>
            <a:normAutofit fontScale="92500"/>
          </a:bodyPr>
          <a:lstStyle/>
          <a:p>
            <a:pPr marL="0" indent="0">
              <a:buNone/>
            </a:pPr>
            <a:r>
              <a:rPr lang="fr-FR" b="1" dirty="0">
                <a:solidFill>
                  <a:srgbClr val="0070C0"/>
                </a:solidFill>
              </a:rPr>
              <a:t>D : </a:t>
            </a:r>
            <a:r>
              <a:rPr lang="fr-FR" dirty="0"/>
              <a:t>Merci pour vos conseils. Comme je vous le disais en arrivant, je pars en Tanzanie avec ma femme dans quelques mois. Savez vous si des vaccins sont obligatoires dans ce pays ? </a:t>
            </a:r>
          </a:p>
          <a:p>
            <a:pPr marL="0" indent="0">
              <a:buNone/>
            </a:pPr>
            <a:endParaRPr lang="fr-FR" dirty="0"/>
          </a:p>
          <a:p>
            <a:pPr marL="0" indent="0">
              <a:buNone/>
            </a:pPr>
            <a:r>
              <a:rPr lang="fr-FR" b="1" dirty="0">
                <a:solidFill>
                  <a:srgbClr val="C00000"/>
                </a:solidFill>
              </a:rPr>
              <a:t>P :</a:t>
            </a:r>
            <a:r>
              <a:rPr lang="fr-FR" dirty="0"/>
              <a:t> En dehors des vaccins du calendrier vaccinal, aucun vaccin n’est obligatoire dans ce pays. Les vaccins contre l’hépatite A et la fièvre jaune sont recommandés, ainsi qu’un traitement préventif contre le paludisme. Par contre, la prise d’</a:t>
            </a:r>
            <a:r>
              <a:rPr lang="fr-FR" dirty="0" err="1"/>
              <a:t>Imurel</a:t>
            </a:r>
            <a:r>
              <a:rPr lang="fr-FR" dirty="0"/>
              <a:t> contre indique formellement l’injection du vaccin contre la fièvre jaune, qui est un vaccin vivant atténué. Vous pouvez prendre RDV avec un médecin dans un centre spécialisé afin de discuter de tout cela, mais n’oubliez pas de lui spécifier votre traitement chronique. </a:t>
            </a:r>
          </a:p>
        </p:txBody>
      </p:sp>
    </p:spTree>
    <p:extLst>
      <p:ext uri="{BB962C8B-B14F-4D97-AF65-F5344CB8AC3E}">
        <p14:creationId xmlns:p14="http://schemas.microsoft.com/office/powerpoint/2010/main" val="207463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6B39CBD-3F8C-BC46-AE19-43BF77F0B6A6}"/>
              </a:ext>
            </a:extLst>
          </p:cNvPr>
          <p:cNvPicPr>
            <a:picLocks noChangeAspect="1"/>
          </p:cNvPicPr>
          <p:nvPr/>
        </p:nvPicPr>
        <p:blipFill>
          <a:blip r:embed="rId2"/>
          <a:stretch>
            <a:fillRect/>
          </a:stretch>
        </p:blipFill>
        <p:spPr>
          <a:xfrm>
            <a:off x="0" y="1212272"/>
            <a:ext cx="12192000" cy="4433455"/>
          </a:xfrm>
          <a:prstGeom prst="rect">
            <a:avLst/>
          </a:prstGeom>
        </p:spPr>
      </p:pic>
    </p:spTree>
    <p:extLst>
      <p:ext uri="{BB962C8B-B14F-4D97-AF65-F5344CB8AC3E}">
        <p14:creationId xmlns:p14="http://schemas.microsoft.com/office/powerpoint/2010/main" val="664773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388AF-29C9-9B4F-BA3A-432CDBF1DFA6}"/>
              </a:ext>
            </a:extLst>
          </p:cNvPr>
          <p:cNvSpPr>
            <a:spLocks noGrp="1"/>
          </p:cNvSpPr>
          <p:nvPr>
            <p:ph type="title"/>
          </p:nvPr>
        </p:nvSpPr>
        <p:spPr/>
        <p:txBody>
          <a:bodyPr/>
          <a:lstStyle/>
          <a:p>
            <a:pPr algn="ctr"/>
            <a:r>
              <a:rPr lang="fr-FR" dirty="0"/>
              <a:t>Préparation</a:t>
            </a:r>
          </a:p>
        </p:txBody>
      </p:sp>
      <p:sp>
        <p:nvSpPr>
          <p:cNvPr id="3" name="Espace réservé du contenu 2">
            <a:extLst>
              <a:ext uri="{FF2B5EF4-FFF2-40B4-BE49-F238E27FC236}">
                <a16:creationId xmlns:a16="http://schemas.microsoft.com/office/drawing/2014/main" id="{9DAF1A9F-8F2D-084A-BD1D-50402A72A156}"/>
              </a:ext>
            </a:extLst>
          </p:cNvPr>
          <p:cNvSpPr>
            <a:spLocks noGrp="1"/>
          </p:cNvSpPr>
          <p:nvPr>
            <p:ph idx="1"/>
          </p:nvPr>
        </p:nvSpPr>
        <p:spPr/>
        <p:txBody>
          <a:bodyPr/>
          <a:lstStyle/>
          <a:p>
            <a:r>
              <a:rPr lang="fr-FR" dirty="0"/>
              <a:t>Quelle pathologie ? </a:t>
            </a:r>
          </a:p>
          <a:p>
            <a:pPr marL="0" indent="0">
              <a:buNone/>
            </a:pPr>
            <a:endParaRPr lang="fr-FR" dirty="0"/>
          </a:p>
          <a:p>
            <a:r>
              <a:rPr lang="fr-FR" dirty="0"/>
              <a:t>Pour chaque ligne de prescription </a:t>
            </a:r>
          </a:p>
          <a:p>
            <a:pPr lvl="1"/>
            <a:r>
              <a:rPr lang="fr-FR" dirty="0"/>
              <a:t>DCI + Classes pharmaco</a:t>
            </a:r>
          </a:p>
          <a:p>
            <a:pPr lvl="1"/>
            <a:r>
              <a:rPr lang="fr-FR" dirty="0"/>
              <a:t>Vérifier posologies</a:t>
            </a:r>
          </a:p>
          <a:p>
            <a:pPr lvl="1"/>
            <a:r>
              <a:rPr lang="fr-FR" dirty="0"/>
              <a:t>Conseils adaptés (IM, EI etc…)</a:t>
            </a:r>
          </a:p>
          <a:p>
            <a:pPr lvl="1"/>
            <a:r>
              <a:rPr lang="fr-FR" dirty="0"/>
              <a:t>Intérêt du traitement dans le contexte</a:t>
            </a:r>
          </a:p>
          <a:p>
            <a:pPr marL="457200" lvl="1" indent="0">
              <a:buNone/>
            </a:pPr>
            <a:endParaRPr lang="fr-FR" dirty="0"/>
          </a:p>
          <a:p>
            <a:r>
              <a:rPr lang="fr-FR" dirty="0"/>
              <a:t>Quelques questions selon le contexte</a:t>
            </a:r>
          </a:p>
        </p:txBody>
      </p:sp>
    </p:spTree>
    <p:extLst>
      <p:ext uri="{BB962C8B-B14F-4D97-AF65-F5344CB8AC3E}">
        <p14:creationId xmlns:p14="http://schemas.microsoft.com/office/powerpoint/2010/main" val="1318143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210C9-A5AA-DD4B-AD8B-B3D257F36E08}"/>
              </a:ext>
            </a:extLst>
          </p:cNvPr>
          <p:cNvSpPr>
            <a:spLocks noGrp="1"/>
          </p:cNvSpPr>
          <p:nvPr>
            <p:ph type="title"/>
          </p:nvPr>
        </p:nvSpPr>
        <p:spPr/>
        <p:txBody>
          <a:bodyPr/>
          <a:lstStyle/>
          <a:p>
            <a:pPr algn="ctr"/>
            <a:r>
              <a:rPr lang="fr-FR" dirty="0"/>
              <a:t>Dossier 1</a:t>
            </a:r>
          </a:p>
        </p:txBody>
      </p:sp>
      <p:sp>
        <p:nvSpPr>
          <p:cNvPr id="3" name="Espace réservé du contenu 2">
            <a:extLst>
              <a:ext uri="{FF2B5EF4-FFF2-40B4-BE49-F238E27FC236}">
                <a16:creationId xmlns:a16="http://schemas.microsoft.com/office/drawing/2014/main" id="{5F387364-9199-1240-A415-58C25DE960CC}"/>
              </a:ext>
            </a:extLst>
          </p:cNvPr>
          <p:cNvSpPr>
            <a:spLocks noGrp="1"/>
          </p:cNvSpPr>
          <p:nvPr>
            <p:ph idx="1"/>
          </p:nvPr>
        </p:nvSpPr>
        <p:spPr/>
        <p:txBody>
          <a:bodyPr>
            <a:normAutofit/>
          </a:bodyPr>
          <a:lstStyle/>
          <a:p>
            <a:pPr marL="0" indent="0">
              <a:buNone/>
            </a:pPr>
            <a:r>
              <a:rPr lang="fr-FR" b="1" dirty="0">
                <a:solidFill>
                  <a:srgbClr val="0070C0"/>
                </a:solidFill>
              </a:rPr>
              <a:t>D : </a:t>
            </a:r>
            <a:r>
              <a:rPr lang="fr-FR" dirty="0"/>
              <a:t>Je prépare déjà ma trousse de secours, je vais vous prendre une boite de Doliprane ainsi qu’une boite d’</a:t>
            </a:r>
            <a:r>
              <a:rPr lang="fr-FR" dirty="0" err="1"/>
              <a:t>Imodium</a:t>
            </a:r>
            <a:r>
              <a:rPr lang="fr-FR" dirty="0"/>
              <a:t> en cas de tourista. Cela vous semble judicieux ?</a:t>
            </a:r>
          </a:p>
          <a:p>
            <a:pPr marL="0" indent="0">
              <a:buNone/>
            </a:pPr>
            <a:endParaRPr lang="fr-FR" dirty="0"/>
          </a:p>
          <a:p>
            <a:pPr marL="0" indent="0">
              <a:buNone/>
            </a:pPr>
            <a:r>
              <a:rPr lang="fr-FR" b="1" dirty="0">
                <a:solidFill>
                  <a:srgbClr val="C00000"/>
                </a:solidFill>
              </a:rPr>
              <a:t>P :</a:t>
            </a:r>
            <a:r>
              <a:rPr lang="fr-FR" dirty="0"/>
              <a:t> Voici pour le Doliprane, vous pouvez en prendre jusque 4/jour, avec un intervalle minimum entre 2 prises de 4 heures. En revanche, je vous déconseille de prendre de l’</a:t>
            </a:r>
            <a:r>
              <a:rPr lang="fr-FR" dirty="0" err="1"/>
              <a:t>Imodium</a:t>
            </a:r>
            <a:r>
              <a:rPr lang="fr-FR" dirty="0"/>
              <a:t> pour traiter une tourista. En effet, le </a:t>
            </a:r>
            <a:r>
              <a:rPr lang="fr-FR" dirty="0" err="1"/>
              <a:t>Lopéramide</a:t>
            </a:r>
            <a:r>
              <a:rPr lang="fr-FR" dirty="0"/>
              <a:t> bloque l’activité de l’intestin, et favorise la survenue d’une infection digestive. Prenez plutôt du Smecta, qui est beaucoup plus adapté pour votre départ à l’étranger. </a:t>
            </a:r>
          </a:p>
        </p:txBody>
      </p:sp>
    </p:spTree>
    <p:extLst>
      <p:ext uri="{BB962C8B-B14F-4D97-AF65-F5344CB8AC3E}">
        <p14:creationId xmlns:p14="http://schemas.microsoft.com/office/powerpoint/2010/main" val="15862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210C9-A5AA-DD4B-AD8B-B3D257F36E08}"/>
              </a:ext>
            </a:extLst>
          </p:cNvPr>
          <p:cNvSpPr>
            <a:spLocks noGrp="1"/>
          </p:cNvSpPr>
          <p:nvPr>
            <p:ph type="title"/>
          </p:nvPr>
        </p:nvSpPr>
        <p:spPr/>
        <p:txBody>
          <a:bodyPr/>
          <a:lstStyle/>
          <a:p>
            <a:pPr algn="ctr"/>
            <a:r>
              <a:rPr lang="fr-FR" dirty="0"/>
              <a:t>Dossier 1</a:t>
            </a:r>
          </a:p>
        </p:txBody>
      </p:sp>
      <p:sp>
        <p:nvSpPr>
          <p:cNvPr id="3" name="Espace réservé du contenu 2">
            <a:extLst>
              <a:ext uri="{FF2B5EF4-FFF2-40B4-BE49-F238E27FC236}">
                <a16:creationId xmlns:a16="http://schemas.microsoft.com/office/drawing/2014/main" id="{5F387364-9199-1240-A415-58C25DE960CC}"/>
              </a:ext>
            </a:extLst>
          </p:cNvPr>
          <p:cNvSpPr>
            <a:spLocks noGrp="1"/>
          </p:cNvSpPr>
          <p:nvPr>
            <p:ph idx="1"/>
          </p:nvPr>
        </p:nvSpPr>
        <p:spPr/>
        <p:txBody>
          <a:bodyPr>
            <a:normAutofit/>
          </a:bodyPr>
          <a:lstStyle/>
          <a:p>
            <a:pPr marL="0" indent="0">
              <a:buNone/>
            </a:pPr>
            <a:r>
              <a:rPr lang="fr-FR" b="1" dirty="0">
                <a:solidFill>
                  <a:srgbClr val="0070C0"/>
                </a:solidFill>
              </a:rPr>
              <a:t>D :</a:t>
            </a:r>
            <a:r>
              <a:rPr lang="fr-FR" dirty="0"/>
              <a:t> Merci beaucoup pour vos explications, bonne fin de journée. </a:t>
            </a:r>
          </a:p>
        </p:txBody>
      </p:sp>
    </p:spTree>
    <p:extLst>
      <p:ext uri="{BB962C8B-B14F-4D97-AF65-F5344CB8AC3E}">
        <p14:creationId xmlns:p14="http://schemas.microsoft.com/office/powerpoint/2010/main" val="2758167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2</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buNone/>
            </a:pPr>
            <a:r>
              <a:rPr lang="fr-FR" sz="1600" dirty="0"/>
              <a:t>Dr Dupont</a:t>
            </a:r>
          </a:p>
          <a:p>
            <a:pPr marL="0" indent="0">
              <a:buNone/>
            </a:pPr>
            <a:r>
              <a:rPr lang="fr-FR" sz="1600" dirty="0"/>
              <a:t>Rhumatologue</a:t>
            </a:r>
          </a:p>
          <a:p>
            <a:pPr marL="0" indent="0">
              <a:buNone/>
            </a:pPr>
            <a:r>
              <a:rPr lang="fr-FR" sz="1600" dirty="0"/>
              <a:t>CHU Amiens			</a:t>
            </a:r>
          </a:p>
          <a:p>
            <a:pPr marL="0" indent="0">
              <a:buNone/>
            </a:pPr>
            <a:r>
              <a:rPr lang="fr-FR" sz="1600" dirty="0"/>
              <a:t>			27/01/23</a:t>
            </a:r>
          </a:p>
          <a:p>
            <a:pPr marL="0" indent="0">
              <a:buNone/>
            </a:pPr>
            <a:r>
              <a:rPr lang="fr-FR" sz="1600" dirty="0"/>
              <a:t>			Mme Durand, 24 ans</a:t>
            </a:r>
          </a:p>
          <a:p>
            <a:pPr marL="0" indent="0">
              <a:buNone/>
            </a:pPr>
            <a:r>
              <a:rPr lang="fr-FR" sz="1600" dirty="0"/>
              <a:t>1) IMETH 10mg 1 et demi le mercredi</a:t>
            </a:r>
          </a:p>
          <a:p>
            <a:pPr marL="0" indent="0">
              <a:buNone/>
            </a:pPr>
            <a:r>
              <a:rPr lang="fr-FR" sz="1600" dirty="0"/>
              <a:t>2) SPECIAFOLDINE 5mg 1 le matin</a:t>
            </a:r>
          </a:p>
          <a:p>
            <a:pPr marL="0" indent="0">
              <a:buNone/>
            </a:pPr>
            <a:r>
              <a:rPr lang="fr-FR" sz="1600" dirty="0"/>
              <a:t>3) DOLIPRANE 1g Max 4/jour si douleurs</a:t>
            </a:r>
          </a:p>
          <a:p>
            <a:pPr marL="0" indent="0">
              <a:buNone/>
            </a:pPr>
            <a:r>
              <a:rPr lang="fr-FR" sz="1600" dirty="0"/>
              <a:t>4) LAMALINE Max 8/jour si douleurs intenses</a:t>
            </a:r>
          </a:p>
          <a:p>
            <a:pPr marL="0" indent="0">
              <a:buNone/>
            </a:pPr>
            <a:r>
              <a:rPr lang="fr-FR" sz="1600" dirty="0"/>
              <a:t>5) CELEBREX 200mg 1/jour si douleurs </a:t>
            </a:r>
          </a:p>
          <a:p>
            <a:pPr marL="0" indent="0">
              <a:buNone/>
            </a:pPr>
            <a:r>
              <a:rPr lang="fr-FR" sz="1600" dirty="0"/>
              <a:t>			QSP 6 mois</a:t>
            </a:r>
          </a:p>
          <a:p>
            <a:pPr marL="0" indent="0">
              <a:buNone/>
            </a:pPr>
            <a:r>
              <a:rPr lang="fr-FR" sz="1600" dirty="0"/>
              <a:t>			Dr Dupont</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lgn="ctr">
              <a:buNone/>
            </a:pPr>
            <a:r>
              <a:rPr lang="fr-FR" sz="1800" i="1" dirty="0"/>
              <a:t>Ordonnance d’exception </a:t>
            </a:r>
          </a:p>
          <a:p>
            <a:pPr marL="0" indent="0">
              <a:buNone/>
            </a:pPr>
            <a:r>
              <a:rPr lang="fr-FR" sz="1800" dirty="0"/>
              <a:t>Durand Amélie</a:t>
            </a:r>
          </a:p>
          <a:p>
            <a:pPr marL="0" indent="0">
              <a:buNone/>
            </a:pPr>
            <a:r>
              <a:rPr lang="fr-FR" sz="1800" dirty="0"/>
              <a:t>2 99 08 80 021 002 16</a:t>
            </a:r>
          </a:p>
          <a:p>
            <a:pPr marL="0" indent="0">
              <a:buNone/>
            </a:pPr>
            <a:endParaRPr lang="fr-FR" sz="1800" dirty="0"/>
          </a:p>
          <a:p>
            <a:pPr marL="0" indent="0">
              <a:buNone/>
            </a:pPr>
            <a:r>
              <a:rPr lang="fr-FR" sz="1800" dirty="0"/>
              <a:t>Dr Dupont, Rhumatologue, CHU Amiens</a:t>
            </a:r>
          </a:p>
          <a:p>
            <a:pPr marL="0" indent="0">
              <a:buNone/>
            </a:pPr>
            <a:r>
              <a:rPr lang="fr-FR" sz="1800" dirty="0"/>
              <a:t>			le 27/01/23</a:t>
            </a:r>
          </a:p>
          <a:p>
            <a:pPr marL="0" indent="0">
              <a:buNone/>
            </a:pPr>
            <a:endParaRPr lang="fr-FR" sz="1800" dirty="0"/>
          </a:p>
          <a:p>
            <a:pPr marL="0" indent="0">
              <a:buNone/>
            </a:pPr>
            <a:r>
              <a:rPr lang="fr-FR" sz="1800" dirty="0"/>
              <a:t>SIMPONI 100mg : 2 </a:t>
            </a:r>
            <a:r>
              <a:rPr lang="fr-FR" sz="1800" dirty="0" err="1"/>
              <a:t>inj</a:t>
            </a:r>
            <a:r>
              <a:rPr lang="fr-FR" sz="1800" dirty="0"/>
              <a:t> à J0, puis 1 </a:t>
            </a:r>
            <a:r>
              <a:rPr lang="fr-FR" sz="1800" dirty="0" err="1"/>
              <a:t>inj</a:t>
            </a:r>
            <a:r>
              <a:rPr lang="fr-FR" sz="1800" dirty="0"/>
              <a:t> à J14</a:t>
            </a:r>
            <a:br>
              <a:rPr lang="fr-FR" sz="1800" dirty="0"/>
            </a:br>
            <a:r>
              <a:rPr lang="fr-FR" sz="1800" dirty="0"/>
              <a:t>puis SIMPONI 50mg 1 </a:t>
            </a:r>
            <a:r>
              <a:rPr lang="fr-FR" sz="1800" dirty="0" err="1"/>
              <a:t>inj</a:t>
            </a:r>
            <a:r>
              <a:rPr lang="fr-FR" sz="1800" dirty="0"/>
              <a:t>/mois en SC</a:t>
            </a:r>
          </a:p>
          <a:p>
            <a:pPr marL="0" indent="0">
              <a:buNone/>
            </a:pPr>
            <a:r>
              <a:rPr lang="fr-FR" sz="1800" dirty="0"/>
              <a:t>QSP 6 mois</a:t>
            </a:r>
          </a:p>
          <a:p>
            <a:pPr marL="0" indent="0">
              <a:buNone/>
            </a:pPr>
            <a:r>
              <a:rPr lang="fr-FR" sz="1800" dirty="0"/>
              <a:t>			Dr Dupont</a:t>
            </a:r>
          </a:p>
        </p:txBody>
      </p:sp>
    </p:spTree>
    <p:extLst>
      <p:ext uri="{BB962C8B-B14F-4D97-AF65-F5344CB8AC3E}">
        <p14:creationId xmlns:p14="http://schemas.microsoft.com/office/powerpoint/2010/main" val="1413004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210C9-A5AA-DD4B-AD8B-B3D257F36E08}"/>
              </a:ext>
            </a:extLst>
          </p:cNvPr>
          <p:cNvSpPr>
            <a:spLocks noGrp="1"/>
          </p:cNvSpPr>
          <p:nvPr>
            <p:ph type="title"/>
          </p:nvPr>
        </p:nvSpPr>
        <p:spPr/>
        <p:txBody>
          <a:bodyPr/>
          <a:lstStyle/>
          <a:p>
            <a:pPr algn="ctr"/>
            <a:r>
              <a:rPr lang="fr-FR" dirty="0"/>
              <a:t>Dossier 2</a:t>
            </a:r>
          </a:p>
        </p:txBody>
      </p:sp>
      <p:sp>
        <p:nvSpPr>
          <p:cNvPr id="3" name="Espace réservé du contenu 2">
            <a:extLst>
              <a:ext uri="{FF2B5EF4-FFF2-40B4-BE49-F238E27FC236}">
                <a16:creationId xmlns:a16="http://schemas.microsoft.com/office/drawing/2014/main" id="{5F387364-9199-1240-A415-58C25DE960CC}"/>
              </a:ext>
            </a:extLst>
          </p:cNvPr>
          <p:cNvSpPr>
            <a:spLocks noGrp="1"/>
          </p:cNvSpPr>
          <p:nvPr>
            <p:ph idx="1"/>
          </p:nvPr>
        </p:nvSpPr>
        <p:spPr/>
        <p:txBody>
          <a:bodyPr>
            <a:normAutofit/>
          </a:bodyPr>
          <a:lstStyle/>
          <a:p>
            <a:pPr marL="0" indent="0" algn="ctr">
              <a:buNone/>
            </a:pPr>
            <a:r>
              <a:rPr lang="fr-FR" u="sng" dirty="0"/>
              <a:t>Contexte</a:t>
            </a:r>
          </a:p>
          <a:p>
            <a:pPr marL="0" indent="0">
              <a:buNone/>
            </a:pPr>
            <a:r>
              <a:rPr lang="fr-FR" sz="2800" dirty="0"/>
              <a:t>Madame Durand, patiente habituelle de votre officine, se présente après avoir eu un RDV avec son </a:t>
            </a:r>
            <a:r>
              <a:rPr lang="fr-FR" sz="2800" dirty="0" err="1"/>
              <a:t>rhumato</a:t>
            </a:r>
            <a:r>
              <a:rPr lang="fr-FR" sz="2800" dirty="0"/>
              <a:t>, par qui elle est suivie depuis des années dans le cadre de sa pathologie chronique.  </a:t>
            </a:r>
          </a:p>
          <a:p>
            <a:pPr marL="0" indent="0">
              <a:buNone/>
            </a:pPr>
            <a:r>
              <a:rPr lang="fr-FR" sz="2800" dirty="0"/>
              <a:t>Son traitement chronique a été légèrement modifié, sa pathologie la faisant un peu plus souffrir dernièrement.  </a:t>
            </a:r>
            <a:br>
              <a:rPr lang="fr-FR" sz="2800" dirty="0"/>
            </a:br>
            <a:endParaRPr lang="fr-FR" dirty="0"/>
          </a:p>
          <a:p>
            <a:pPr marL="0" indent="0">
              <a:buNone/>
            </a:pPr>
            <a:r>
              <a:rPr lang="fr-FR" sz="2800" dirty="0"/>
              <a:t>De plus, son </a:t>
            </a:r>
            <a:r>
              <a:rPr lang="fr-FR" sz="2800" dirty="0" err="1"/>
              <a:t>rhumato</a:t>
            </a:r>
            <a:r>
              <a:rPr lang="fr-FR" sz="2800" dirty="0"/>
              <a:t> lui a conseillé de fair</a:t>
            </a:r>
            <a:r>
              <a:rPr lang="fr-FR" dirty="0"/>
              <a:t>e sa 4</a:t>
            </a:r>
            <a:r>
              <a:rPr lang="fr-FR" baseline="30000" dirty="0"/>
              <a:t>ème</a:t>
            </a:r>
            <a:r>
              <a:rPr lang="fr-FR" dirty="0"/>
              <a:t> dose de vaccination COVID. Elle vous demande conseil. </a:t>
            </a:r>
          </a:p>
        </p:txBody>
      </p:sp>
    </p:spTree>
    <p:extLst>
      <p:ext uri="{BB962C8B-B14F-4D97-AF65-F5344CB8AC3E}">
        <p14:creationId xmlns:p14="http://schemas.microsoft.com/office/powerpoint/2010/main" val="1730884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0BF530-2B05-EB43-B318-6179EB92FC1B}"/>
              </a:ext>
            </a:extLst>
          </p:cNvPr>
          <p:cNvSpPr>
            <a:spLocks noGrp="1"/>
          </p:cNvSpPr>
          <p:nvPr>
            <p:ph type="title"/>
          </p:nvPr>
        </p:nvSpPr>
        <p:spPr>
          <a:xfrm>
            <a:off x="838200" y="2766218"/>
            <a:ext cx="10515600" cy="1325563"/>
          </a:xfrm>
        </p:spPr>
        <p:txBody>
          <a:bodyPr/>
          <a:lstStyle/>
          <a:p>
            <a:pPr algn="ctr"/>
            <a:r>
              <a:rPr lang="fr-FR" b="1" dirty="0"/>
              <a:t>Quelle pathologie ? </a:t>
            </a:r>
          </a:p>
        </p:txBody>
      </p:sp>
    </p:spTree>
    <p:extLst>
      <p:ext uri="{BB962C8B-B14F-4D97-AF65-F5344CB8AC3E}">
        <p14:creationId xmlns:p14="http://schemas.microsoft.com/office/powerpoint/2010/main" val="372848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44AD8C-31EE-7441-8D6A-CF500C756EB7}"/>
              </a:ext>
            </a:extLst>
          </p:cNvPr>
          <p:cNvSpPr>
            <a:spLocks noGrp="1"/>
          </p:cNvSpPr>
          <p:nvPr>
            <p:ph type="title"/>
          </p:nvPr>
        </p:nvSpPr>
        <p:spPr/>
        <p:txBody>
          <a:bodyPr/>
          <a:lstStyle/>
          <a:p>
            <a:pPr algn="ctr"/>
            <a:r>
              <a:rPr lang="fr-FR" dirty="0"/>
              <a:t>Polyarthrite Rhumatoïde</a:t>
            </a:r>
          </a:p>
        </p:txBody>
      </p:sp>
      <p:sp>
        <p:nvSpPr>
          <p:cNvPr id="3" name="Espace réservé du contenu 2">
            <a:extLst>
              <a:ext uri="{FF2B5EF4-FFF2-40B4-BE49-F238E27FC236}">
                <a16:creationId xmlns:a16="http://schemas.microsoft.com/office/drawing/2014/main" id="{0B5161F6-632C-1F43-BDAA-EDDCDBE0F318}"/>
              </a:ext>
            </a:extLst>
          </p:cNvPr>
          <p:cNvSpPr>
            <a:spLocks noGrp="1"/>
          </p:cNvSpPr>
          <p:nvPr>
            <p:ph idx="1"/>
          </p:nvPr>
        </p:nvSpPr>
        <p:spPr/>
        <p:txBody>
          <a:bodyPr>
            <a:normAutofit fontScale="92500" lnSpcReduction="10000"/>
          </a:bodyPr>
          <a:lstStyle/>
          <a:p>
            <a:r>
              <a:rPr lang="fr-FR" dirty="0"/>
              <a:t>Pathologie chronique et inflammatoire, caractérisée par la fabrication d’auto AC dirigés contre la membrane synoviale articulaire</a:t>
            </a:r>
          </a:p>
          <a:p>
            <a:r>
              <a:rPr lang="fr-FR" dirty="0"/>
              <a:t>Différence avec spondylarthrite ankylosante : atteinte du squelette axial (rachis)</a:t>
            </a:r>
          </a:p>
          <a:p>
            <a:pPr marL="0" indent="0">
              <a:buNone/>
            </a:pPr>
            <a:endParaRPr lang="fr-FR" dirty="0"/>
          </a:p>
          <a:p>
            <a:r>
              <a:rPr lang="fr-FR" dirty="0"/>
              <a:t>Alternance de 2 phases :</a:t>
            </a:r>
          </a:p>
          <a:p>
            <a:pPr lvl="1"/>
            <a:r>
              <a:rPr lang="fr-FR" dirty="0"/>
              <a:t>Phase de poussées d’intensité et de durées variables</a:t>
            </a:r>
          </a:p>
          <a:p>
            <a:pPr lvl="1"/>
            <a:r>
              <a:rPr lang="fr-FR" dirty="0"/>
              <a:t>Phase sans symptômes, dite de rémission</a:t>
            </a:r>
          </a:p>
          <a:p>
            <a:pPr lvl="1"/>
            <a:endParaRPr lang="fr-FR" dirty="0"/>
          </a:p>
          <a:p>
            <a:r>
              <a:rPr lang="fr-FR" dirty="0"/>
              <a:t>Incidence (France) : 7/100000</a:t>
            </a:r>
          </a:p>
          <a:p>
            <a:r>
              <a:rPr lang="fr-FR" dirty="0"/>
              <a:t>Sujets jeunes, ¾ chez des femmes</a:t>
            </a:r>
          </a:p>
        </p:txBody>
      </p:sp>
    </p:spTree>
    <p:extLst>
      <p:ext uri="{BB962C8B-B14F-4D97-AF65-F5344CB8AC3E}">
        <p14:creationId xmlns:p14="http://schemas.microsoft.com/office/powerpoint/2010/main" val="240678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44AD8C-31EE-7441-8D6A-CF500C756EB7}"/>
              </a:ext>
            </a:extLst>
          </p:cNvPr>
          <p:cNvSpPr>
            <a:spLocks noGrp="1"/>
          </p:cNvSpPr>
          <p:nvPr>
            <p:ph type="title"/>
          </p:nvPr>
        </p:nvSpPr>
        <p:spPr/>
        <p:txBody>
          <a:bodyPr/>
          <a:lstStyle/>
          <a:p>
            <a:pPr algn="ctr"/>
            <a:r>
              <a:rPr lang="fr-FR" dirty="0"/>
              <a:t>Polyarthrite Rhumatoïde</a:t>
            </a:r>
          </a:p>
        </p:txBody>
      </p:sp>
      <p:sp>
        <p:nvSpPr>
          <p:cNvPr id="3" name="Espace réservé du contenu 2">
            <a:extLst>
              <a:ext uri="{FF2B5EF4-FFF2-40B4-BE49-F238E27FC236}">
                <a16:creationId xmlns:a16="http://schemas.microsoft.com/office/drawing/2014/main" id="{0B5161F6-632C-1F43-BDAA-EDDCDBE0F318}"/>
              </a:ext>
            </a:extLst>
          </p:cNvPr>
          <p:cNvSpPr>
            <a:spLocks noGrp="1"/>
          </p:cNvSpPr>
          <p:nvPr>
            <p:ph idx="1"/>
          </p:nvPr>
        </p:nvSpPr>
        <p:spPr/>
        <p:txBody>
          <a:bodyPr>
            <a:normAutofit lnSpcReduction="10000"/>
          </a:bodyPr>
          <a:lstStyle/>
          <a:p>
            <a:pPr marL="457200" lvl="1" indent="0">
              <a:buNone/>
            </a:pPr>
            <a:r>
              <a:rPr lang="fr-FR" dirty="0"/>
              <a:t>Mécanismes </a:t>
            </a:r>
          </a:p>
          <a:p>
            <a:pPr lvl="1"/>
            <a:r>
              <a:rPr lang="fr-FR" dirty="0"/>
              <a:t>Prédisposition génétique lié au sexe </a:t>
            </a:r>
          </a:p>
          <a:p>
            <a:pPr lvl="2"/>
            <a:r>
              <a:rPr lang="fr-FR" dirty="0"/>
              <a:t>Rôle protecteur des estrogènes </a:t>
            </a:r>
            <a:r>
              <a:rPr lang="fr-FR" dirty="0">
                <a:sym typeface="Wingdings" pitchFamily="2" charset="2"/>
              </a:rPr>
              <a:t> déclenchement lors de la ménopause ++</a:t>
            </a:r>
          </a:p>
          <a:p>
            <a:pPr lvl="2"/>
            <a:r>
              <a:rPr lang="fr-FR" dirty="0">
                <a:sym typeface="Wingdings" pitchFamily="2" charset="2"/>
              </a:rPr>
              <a:t>Gènes HLA DR1 chez 60% des patients, DR4 chez 30% d’entre eux</a:t>
            </a:r>
            <a:endParaRPr lang="fr-FR" dirty="0"/>
          </a:p>
          <a:p>
            <a:pPr lvl="1"/>
            <a:r>
              <a:rPr lang="fr-FR" dirty="0"/>
              <a:t>Déséquilibre immunitaire </a:t>
            </a:r>
          </a:p>
          <a:p>
            <a:pPr lvl="1"/>
            <a:r>
              <a:rPr lang="fr-FR" dirty="0"/>
              <a:t>Facteurs environnementaux : tabagisme, stress</a:t>
            </a:r>
          </a:p>
          <a:p>
            <a:pPr marL="457200" lvl="1" indent="0">
              <a:buNone/>
            </a:pPr>
            <a:endParaRPr lang="fr-FR" dirty="0"/>
          </a:p>
          <a:p>
            <a:pPr marL="457200" lvl="1" indent="0">
              <a:buNone/>
            </a:pPr>
            <a:r>
              <a:rPr lang="fr-FR" dirty="0"/>
              <a:t>Symptômes </a:t>
            </a:r>
          </a:p>
          <a:p>
            <a:pPr lvl="1"/>
            <a:r>
              <a:rPr lang="fr-FR" dirty="0"/>
              <a:t>Articulaires : douleurs symétriques ++, engourdissement, raideur, principalement au niveau des membres sup (poignets, coudes, épaules)</a:t>
            </a:r>
          </a:p>
          <a:p>
            <a:pPr lvl="1"/>
            <a:r>
              <a:rPr lang="fr-FR" dirty="0"/>
              <a:t>Peuvent entrainer des complications articulaires si la PAR n’est pas </a:t>
            </a:r>
            <a:r>
              <a:rPr lang="fr-FR" dirty="0" err="1"/>
              <a:t>controlée</a:t>
            </a:r>
            <a:r>
              <a:rPr lang="fr-FR" dirty="0"/>
              <a:t> (syndrome carpien, déformation des articulations, nodules rhumatoïdes…)</a:t>
            </a:r>
          </a:p>
          <a:p>
            <a:pPr marL="0" indent="0">
              <a:buNone/>
            </a:pPr>
            <a:endParaRPr lang="fr-FR" dirty="0"/>
          </a:p>
        </p:txBody>
      </p:sp>
    </p:spTree>
    <p:extLst>
      <p:ext uri="{BB962C8B-B14F-4D97-AF65-F5344CB8AC3E}">
        <p14:creationId xmlns:p14="http://schemas.microsoft.com/office/powerpoint/2010/main" val="209017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2</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buNone/>
            </a:pPr>
            <a:r>
              <a:rPr lang="fr-FR" sz="1600" dirty="0"/>
              <a:t>Dr Dupont</a:t>
            </a:r>
          </a:p>
          <a:p>
            <a:pPr marL="0" indent="0">
              <a:buNone/>
            </a:pPr>
            <a:r>
              <a:rPr lang="fr-FR" sz="1600" dirty="0"/>
              <a:t>Rhumatologue</a:t>
            </a:r>
          </a:p>
          <a:p>
            <a:pPr marL="0" indent="0">
              <a:buNone/>
            </a:pPr>
            <a:r>
              <a:rPr lang="fr-FR" sz="1600" dirty="0"/>
              <a:t>CHU Amiens			</a:t>
            </a:r>
          </a:p>
          <a:p>
            <a:pPr marL="0" indent="0">
              <a:buNone/>
            </a:pPr>
            <a:r>
              <a:rPr lang="fr-FR" sz="1600" dirty="0"/>
              <a:t>			27/01/23</a:t>
            </a:r>
          </a:p>
          <a:p>
            <a:pPr marL="0" indent="0">
              <a:buNone/>
            </a:pPr>
            <a:r>
              <a:rPr lang="fr-FR" sz="1600" dirty="0"/>
              <a:t>			Mme Durand, 24 ans</a:t>
            </a:r>
          </a:p>
          <a:p>
            <a:pPr marL="0" indent="0">
              <a:buNone/>
            </a:pPr>
            <a:r>
              <a:rPr lang="fr-FR" sz="1600" dirty="0"/>
              <a:t>1) IMETH 10mg 1 et demi le mercredi</a:t>
            </a:r>
          </a:p>
          <a:p>
            <a:pPr marL="0" indent="0">
              <a:buNone/>
            </a:pPr>
            <a:r>
              <a:rPr lang="fr-FR" sz="1600" dirty="0"/>
              <a:t>2) SPECIAFOLDINE 5mg 1 le matin</a:t>
            </a:r>
          </a:p>
          <a:p>
            <a:pPr marL="0" indent="0">
              <a:buNone/>
            </a:pPr>
            <a:r>
              <a:rPr lang="fr-FR" sz="1600" dirty="0"/>
              <a:t>3) DOLIPRANE 1g Max 4/jour si douleurs</a:t>
            </a:r>
          </a:p>
          <a:p>
            <a:pPr marL="0" indent="0">
              <a:buNone/>
            </a:pPr>
            <a:r>
              <a:rPr lang="fr-FR" sz="1600" dirty="0"/>
              <a:t>4) LAMALINE Max 8/jour si douleurs intenses</a:t>
            </a:r>
          </a:p>
          <a:p>
            <a:pPr marL="0" indent="0">
              <a:buNone/>
            </a:pPr>
            <a:r>
              <a:rPr lang="fr-FR" sz="1600" dirty="0"/>
              <a:t>5) CELEBREX 200mg 1/jour si douleurs </a:t>
            </a:r>
          </a:p>
          <a:p>
            <a:pPr marL="0" indent="0">
              <a:buNone/>
            </a:pPr>
            <a:r>
              <a:rPr lang="fr-FR" sz="1600" dirty="0"/>
              <a:t>			QSP 6 mois</a:t>
            </a:r>
          </a:p>
          <a:p>
            <a:pPr marL="0" indent="0">
              <a:buNone/>
            </a:pPr>
            <a:r>
              <a:rPr lang="fr-FR" sz="1600" dirty="0"/>
              <a:t>			Dr Dupont</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buNone/>
            </a:pPr>
            <a:endParaRPr lang="fr-FR" sz="1800" dirty="0"/>
          </a:p>
          <a:p>
            <a:pPr marL="0" indent="0">
              <a:buNone/>
            </a:pPr>
            <a:endParaRPr lang="fr-FR" sz="1800" dirty="0"/>
          </a:p>
          <a:p>
            <a:pPr marL="0" indent="0">
              <a:buNone/>
            </a:pPr>
            <a:r>
              <a:rPr lang="fr-FR" sz="1800" dirty="0"/>
              <a:t>IMETH </a:t>
            </a:r>
            <a:r>
              <a:rPr lang="fr-FR" sz="1800" dirty="0">
                <a:sym typeface="Wingdings" pitchFamily="2" charset="2"/>
              </a:rPr>
              <a:t> Méthotrexate</a:t>
            </a:r>
          </a:p>
          <a:p>
            <a:pPr marL="0" indent="0">
              <a:buNone/>
            </a:pPr>
            <a:r>
              <a:rPr lang="fr-FR" sz="1800" dirty="0">
                <a:sym typeface="Wingdings" pitchFamily="2" charset="2"/>
              </a:rPr>
              <a:t>Classe : Antimétabolite, Antagoniste de l’acide folique</a:t>
            </a:r>
          </a:p>
          <a:p>
            <a:pPr marL="0" indent="0">
              <a:buNone/>
            </a:pPr>
            <a:r>
              <a:rPr lang="fr-FR" sz="1800" dirty="0">
                <a:sym typeface="Wingdings" pitchFamily="2" charset="2"/>
              </a:rPr>
              <a:t>Poso : Dose max 25mg/semaine dans la PAR, à prendre en 1 prise, toujours le même jour</a:t>
            </a:r>
          </a:p>
          <a:p>
            <a:pPr marL="0" indent="0">
              <a:buNone/>
            </a:pPr>
            <a:r>
              <a:rPr lang="fr-FR" sz="1800" dirty="0">
                <a:sym typeface="Wingdings" pitchFamily="2" charset="2"/>
              </a:rPr>
              <a:t>Conseils : 1 fois par semaine, vérifier la supplémentation en Ac. Folique, effet immunosuppresseur ++ donc insister sur les signes infectieux, femme en âge de procréer donc vérifier si une contraception est en place </a:t>
            </a:r>
          </a:p>
          <a:p>
            <a:pPr marL="0" indent="0">
              <a:buNone/>
            </a:pPr>
            <a:r>
              <a:rPr lang="fr-FR" sz="1800" dirty="0">
                <a:sym typeface="Wingdings" pitchFamily="2" charset="2"/>
              </a:rPr>
              <a:t>Intérêt : Traitement de fond de la PAR</a:t>
            </a:r>
          </a:p>
          <a:p>
            <a:pPr marL="0" indent="0" algn="ctr">
              <a:buNone/>
            </a:pPr>
            <a:endParaRPr lang="fr-FR" sz="1800" dirty="0"/>
          </a:p>
        </p:txBody>
      </p:sp>
    </p:spTree>
    <p:extLst>
      <p:ext uri="{BB962C8B-B14F-4D97-AF65-F5344CB8AC3E}">
        <p14:creationId xmlns:p14="http://schemas.microsoft.com/office/powerpoint/2010/main" val="4256997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2</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buNone/>
            </a:pPr>
            <a:r>
              <a:rPr lang="fr-FR" sz="1600" dirty="0"/>
              <a:t>Dr Dupont</a:t>
            </a:r>
          </a:p>
          <a:p>
            <a:pPr marL="0" indent="0">
              <a:buNone/>
            </a:pPr>
            <a:r>
              <a:rPr lang="fr-FR" sz="1600" dirty="0"/>
              <a:t>Rhumatologue</a:t>
            </a:r>
          </a:p>
          <a:p>
            <a:pPr marL="0" indent="0">
              <a:buNone/>
            </a:pPr>
            <a:r>
              <a:rPr lang="fr-FR" sz="1600" dirty="0"/>
              <a:t>CHU Amiens			</a:t>
            </a:r>
          </a:p>
          <a:p>
            <a:pPr marL="0" indent="0">
              <a:buNone/>
            </a:pPr>
            <a:r>
              <a:rPr lang="fr-FR" sz="1600" dirty="0"/>
              <a:t>			27/01/23</a:t>
            </a:r>
          </a:p>
          <a:p>
            <a:pPr marL="0" indent="0">
              <a:buNone/>
            </a:pPr>
            <a:r>
              <a:rPr lang="fr-FR" sz="1600" dirty="0"/>
              <a:t>			Mme Durand, 24 ans</a:t>
            </a:r>
          </a:p>
          <a:p>
            <a:pPr marL="0" indent="0">
              <a:buNone/>
            </a:pPr>
            <a:r>
              <a:rPr lang="fr-FR" sz="1600" dirty="0"/>
              <a:t>1) IMETH 10mg 1 et demi le mercredi</a:t>
            </a:r>
          </a:p>
          <a:p>
            <a:pPr marL="0" indent="0">
              <a:buNone/>
            </a:pPr>
            <a:r>
              <a:rPr lang="fr-FR" sz="1600" dirty="0"/>
              <a:t>2) SPECIAFOLDINE 5mg 1 le matin</a:t>
            </a:r>
          </a:p>
          <a:p>
            <a:pPr marL="0" indent="0">
              <a:buNone/>
            </a:pPr>
            <a:r>
              <a:rPr lang="fr-FR" sz="1600" dirty="0"/>
              <a:t>3) DOLIPRANE 1g Max 4/jour si douleurs</a:t>
            </a:r>
          </a:p>
          <a:p>
            <a:pPr marL="0" indent="0">
              <a:buNone/>
            </a:pPr>
            <a:r>
              <a:rPr lang="fr-FR" sz="1600" dirty="0"/>
              <a:t>4) LAMALINE Max 8/jour si douleurs intenses</a:t>
            </a:r>
          </a:p>
          <a:p>
            <a:pPr marL="0" indent="0">
              <a:buNone/>
            </a:pPr>
            <a:r>
              <a:rPr lang="fr-FR" sz="1600" dirty="0"/>
              <a:t>5) CELEBREX 200mg 1/jour si douleurs </a:t>
            </a:r>
          </a:p>
          <a:p>
            <a:pPr marL="0" indent="0">
              <a:buNone/>
            </a:pPr>
            <a:r>
              <a:rPr lang="fr-FR" sz="1600" dirty="0"/>
              <a:t>			QSP 6 mois</a:t>
            </a:r>
          </a:p>
          <a:p>
            <a:pPr marL="0" indent="0">
              <a:buNone/>
            </a:pPr>
            <a:r>
              <a:rPr lang="fr-FR" sz="1600" dirty="0"/>
              <a:t>			Dr Dupont</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buNone/>
            </a:pPr>
            <a:endParaRPr lang="fr-FR" sz="1800" dirty="0"/>
          </a:p>
          <a:p>
            <a:pPr marL="0" indent="0">
              <a:buNone/>
            </a:pPr>
            <a:endParaRPr lang="fr-FR" sz="1800" dirty="0"/>
          </a:p>
          <a:p>
            <a:pPr marL="0" indent="0">
              <a:buNone/>
            </a:pPr>
            <a:r>
              <a:rPr lang="fr-FR" sz="1800" dirty="0"/>
              <a:t>SPECIAFOLDINE </a:t>
            </a:r>
            <a:r>
              <a:rPr lang="fr-FR" sz="1800" dirty="0">
                <a:sym typeface="Wingdings" pitchFamily="2" charset="2"/>
              </a:rPr>
              <a:t> Acide folique</a:t>
            </a:r>
          </a:p>
          <a:p>
            <a:pPr marL="0" indent="0">
              <a:buNone/>
            </a:pPr>
            <a:r>
              <a:rPr lang="fr-FR" sz="1800" dirty="0">
                <a:sym typeface="Wingdings" pitchFamily="2" charset="2"/>
              </a:rPr>
              <a:t>Classe : Vitamine B</a:t>
            </a:r>
          </a:p>
          <a:p>
            <a:pPr marL="0" indent="0">
              <a:buNone/>
            </a:pPr>
            <a:r>
              <a:rPr lang="fr-FR" sz="1800" dirty="0">
                <a:sym typeface="Wingdings" pitchFamily="2" charset="2"/>
              </a:rPr>
              <a:t>Poso : selon la dose de MTX, 1mg d’acide folique pour 1mg de MTX à prendre en 1 seule prise 48h après, donc ici 3 cp de SPECIAFOLDINE le vendredi</a:t>
            </a:r>
          </a:p>
          <a:p>
            <a:pPr marL="0" indent="0">
              <a:buNone/>
            </a:pPr>
            <a:r>
              <a:rPr lang="fr-FR" sz="1800" dirty="0">
                <a:sym typeface="Wingdings" pitchFamily="2" charset="2"/>
              </a:rPr>
              <a:t>Conseils : 1 fois par semaine</a:t>
            </a:r>
          </a:p>
          <a:p>
            <a:pPr marL="0" indent="0">
              <a:buNone/>
            </a:pPr>
            <a:r>
              <a:rPr lang="fr-FR" sz="1800" dirty="0">
                <a:sym typeface="Wingdings" pitchFamily="2" charset="2"/>
              </a:rPr>
              <a:t>Intérêt : Compensation des carences en Folates induite par le MTX</a:t>
            </a:r>
          </a:p>
          <a:p>
            <a:pPr marL="0" indent="0" algn="ctr">
              <a:buNone/>
            </a:pPr>
            <a:endParaRPr lang="fr-FR" sz="1800" dirty="0"/>
          </a:p>
        </p:txBody>
      </p:sp>
    </p:spTree>
    <p:extLst>
      <p:ext uri="{BB962C8B-B14F-4D97-AF65-F5344CB8AC3E}">
        <p14:creationId xmlns:p14="http://schemas.microsoft.com/office/powerpoint/2010/main" val="2354537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2</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buNone/>
            </a:pPr>
            <a:r>
              <a:rPr lang="fr-FR" sz="1600" dirty="0"/>
              <a:t>Dr Dupont</a:t>
            </a:r>
          </a:p>
          <a:p>
            <a:pPr marL="0" indent="0">
              <a:buNone/>
            </a:pPr>
            <a:r>
              <a:rPr lang="fr-FR" sz="1600" dirty="0"/>
              <a:t>Rhumatologue</a:t>
            </a:r>
          </a:p>
          <a:p>
            <a:pPr marL="0" indent="0">
              <a:buNone/>
            </a:pPr>
            <a:r>
              <a:rPr lang="fr-FR" sz="1600" dirty="0"/>
              <a:t>CHU Amiens			</a:t>
            </a:r>
          </a:p>
          <a:p>
            <a:pPr marL="0" indent="0">
              <a:buNone/>
            </a:pPr>
            <a:r>
              <a:rPr lang="fr-FR" sz="1600" dirty="0"/>
              <a:t>			27/01/23</a:t>
            </a:r>
          </a:p>
          <a:p>
            <a:pPr marL="0" indent="0">
              <a:buNone/>
            </a:pPr>
            <a:r>
              <a:rPr lang="fr-FR" sz="1600" dirty="0"/>
              <a:t>			Mme Durand, 24 ans</a:t>
            </a:r>
          </a:p>
          <a:p>
            <a:pPr marL="0" indent="0">
              <a:buNone/>
            </a:pPr>
            <a:r>
              <a:rPr lang="fr-FR" sz="1600" dirty="0"/>
              <a:t>1) IMETH 10mg 1 et demi le mercredi</a:t>
            </a:r>
          </a:p>
          <a:p>
            <a:pPr marL="0" indent="0">
              <a:buNone/>
            </a:pPr>
            <a:r>
              <a:rPr lang="fr-FR" sz="1600" dirty="0"/>
              <a:t>2) SPECIAFOLDINE 5mg 1 le matin</a:t>
            </a:r>
          </a:p>
          <a:p>
            <a:pPr marL="0" indent="0">
              <a:buNone/>
            </a:pPr>
            <a:r>
              <a:rPr lang="fr-FR" sz="1600" dirty="0"/>
              <a:t>3) DOLIPRANE 1g Max 4/jour si douleurs</a:t>
            </a:r>
          </a:p>
          <a:p>
            <a:pPr marL="0" indent="0">
              <a:buNone/>
            </a:pPr>
            <a:r>
              <a:rPr lang="fr-FR" sz="1600" dirty="0"/>
              <a:t>4) LAMALINE Max 8/jour si douleurs intenses</a:t>
            </a:r>
          </a:p>
          <a:p>
            <a:pPr marL="0" indent="0">
              <a:buNone/>
            </a:pPr>
            <a:r>
              <a:rPr lang="fr-FR" sz="1600" dirty="0"/>
              <a:t>5) CELEBREX 200mg 1/jour si douleurs </a:t>
            </a:r>
          </a:p>
          <a:p>
            <a:pPr marL="0" indent="0">
              <a:buNone/>
            </a:pPr>
            <a:r>
              <a:rPr lang="fr-FR" sz="1600" dirty="0"/>
              <a:t>			QSP 6 mois</a:t>
            </a:r>
          </a:p>
          <a:p>
            <a:pPr marL="0" indent="0">
              <a:buNone/>
            </a:pPr>
            <a:r>
              <a:rPr lang="fr-FR" sz="1600" dirty="0"/>
              <a:t>			Dr Dupont</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buNone/>
            </a:pPr>
            <a:endParaRPr lang="fr-FR" sz="1800" dirty="0"/>
          </a:p>
          <a:p>
            <a:pPr marL="0" indent="0">
              <a:buNone/>
            </a:pPr>
            <a:endParaRPr lang="fr-FR" sz="1800" dirty="0"/>
          </a:p>
          <a:p>
            <a:pPr marL="0" indent="0">
              <a:buNone/>
            </a:pPr>
            <a:r>
              <a:rPr lang="fr-FR" sz="1800" dirty="0">
                <a:sym typeface="Wingdings" pitchFamily="2" charset="2"/>
              </a:rPr>
              <a:t>DOLIPRANE  Paracétamol</a:t>
            </a:r>
          </a:p>
          <a:p>
            <a:pPr marL="0" indent="0">
              <a:buNone/>
            </a:pPr>
            <a:r>
              <a:rPr lang="fr-FR" sz="1800" dirty="0">
                <a:sym typeface="Wingdings" pitchFamily="2" charset="2"/>
              </a:rPr>
              <a:t>Classe : Antalgique de palier 1</a:t>
            </a:r>
          </a:p>
          <a:p>
            <a:pPr marL="0" indent="0">
              <a:buNone/>
            </a:pPr>
            <a:r>
              <a:rPr lang="fr-FR" sz="1800" dirty="0">
                <a:sym typeface="Wingdings" pitchFamily="2" charset="2"/>
              </a:rPr>
              <a:t>Poso : 4/jour max, intervalle minimum de 4h entre chaque prise, à adapter selon la fonction hépatique</a:t>
            </a:r>
          </a:p>
          <a:p>
            <a:pPr marL="0" indent="0">
              <a:buNone/>
            </a:pPr>
            <a:r>
              <a:rPr lang="fr-FR" sz="1800" dirty="0">
                <a:sym typeface="Wingdings" pitchFamily="2" charset="2"/>
              </a:rPr>
              <a:t>Conseils : attention au surdosage en Paracétamol présent dans d’autres spécialités (ici LAMALINE +++)</a:t>
            </a:r>
          </a:p>
          <a:p>
            <a:pPr marL="0" indent="0">
              <a:buNone/>
            </a:pPr>
            <a:r>
              <a:rPr lang="fr-FR" sz="1800" dirty="0">
                <a:sym typeface="Wingdings" pitchFamily="2" charset="2"/>
              </a:rPr>
              <a:t>Intérêt : Gestion des douleurs modérées liées à la PAR</a:t>
            </a:r>
          </a:p>
          <a:p>
            <a:pPr marL="0" indent="0" algn="ctr">
              <a:buNone/>
            </a:pPr>
            <a:endParaRPr lang="fr-FR" sz="1800" dirty="0"/>
          </a:p>
        </p:txBody>
      </p:sp>
    </p:spTree>
    <p:extLst>
      <p:ext uri="{BB962C8B-B14F-4D97-AF65-F5344CB8AC3E}">
        <p14:creationId xmlns:p14="http://schemas.microsoft.com/office/powerpoint/2010/main" val="905927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1</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buNone/>
            </a:pPr>
            <a:r>
              <a:rPr lang="fr-FR" sz="1600" dirty="0"/>
              <a:t>Dr Dupont</a:t>
            </a:r>
          </a:p>
          <a:p>
            <a:pPr marL="0" indent="0">
              <a:buNone/>
            </a:pPr>
            <a:r>
              <a:rPr lang="fr-FR" sz="1600" dirty="0"/>
              <a:t>Gastro</a:t>
            </a:r>
          </a:p>
          <a:p>
            <a:pPr marL="0" indent="0">
              <a:buNone/>
            </a:pPr>
            <a:r>
              <a:rPr lang="fr-FR" sz="1600" dirty="0"/>
              <a:t>CHU Amiens	</a:t>
            </a:r>
          </a:p>
          <a:p>
            <a:pPr marL="0" indent="0">
              <a:buNone/>
            </a:pPr>
            <a:endParaRPr lang="fr-FR" sz="1600" dirty="0"/>
          </a:p>
          <a:p>
            <a:pPr marL="0" indent="0">
              <a:buNone/>
            </a:pPr>
            <a:r>
              <a:rPr lang="fr-FR" sz="1600" dirty="0"/>
              <a:t>			27/01/23</a:t>
            </a:r>
          </a:p>
          <a:p>
            <a:pPr marL="0" indent="0">
              <a:buNone/>
            </a:pPr>
            <a:r>
              <a:rPr lang="fr-FR" sz="1600" dirty="0"/>
              <a:t>			M. Durand, 33 ans</a:t>
            </a:r>
          </a:p>
          <a:p>
            <a:pPr marL="0" indent="0">
              <a:buNone/>
            </a:pPr>
            <a:endParaRPr lang="fr-FR" sz="1600" dirty="0"/>
          </a:p>
          <a:p>
            <a:pPr marL="0" indent="0">
              <a:buNone/>
            </a:pPr>
            <a:r>
              <a:rPr lang="fr-FR" sz="1600" dirty="0"/>
              <a:t>1) CORTANCYL 20mg 5/jour</a:t>
            </a:r>
          </a:p>
          <a:p>
            <a:pPr marL="0" indent="0">
              <a:buNone/>
            </a:pPr>
            <a:r>
              <a:rPr lang="fr-FR" sz="1600" dirty="0"/>
              <a:t>	QSP 4 semaines puis ARRET</a:t>
            </a:r>
          </a:p>
          <a:p>
            <a:pPr marL="0" indent="0">
              <a:buNone/>
            </a:pPr>
            <a:r>
              <a:rPr lang="fr-FR" sz="1600" dirty="0"/>
              <a:t>2) IMUREL 50mg 1/jour</a:t>
            </a:r>
          </a:p>
          <a:p>
            <a:pPr marL="0" indent="0">
              <a:buNone/>
            </a:pPr>
            <a:r>
              <a:rPr lang="fr-FR" sz="1600" dirty="0"/>
              <a:t>	(A réévaluer lors du prochain RDV)</a:t>
            </a:r>
          </a:p>
          <a:p>
            <a:pPr marL="0" indent="0">
              <a:buNone/>
            </a:pPr>
            <a:endParaRPr lang="fr-FR" sz="1600" dirty="0"/>
          </a:p>
          <a:p>
            <a:pPr marL="0" indent="0">
              <a:buNone/>
            </a:pPr>
            <a:r>
              <a:rPr lang="fr-FR" sz="1600" dirty="0"/>
              <a:t>			Dr Dupont</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lgn="ctr">
              <a:buNone/>
            </a:pPr>
            <a:r>
              <a:rPr lang="fr-FR" sz="1800" u="sng" dirty="0"/>
              <a:t>Contexte</a:t>
            </a:r>
          </a:p>
          <a:p>
            <a:pPr marL="0" indent="0">
              <a:buNone/>
            </a:pPr>
            <a:r>
              <a:rPr lang="fr-FR" sz="1800" dirty="0"/>
              <a:t>Monsieur Durand, patient habituel de votre officine, se présente après avoir eu un RDV en urgence avec son gastro, par qui il est suivi depuis des années dans le cadre de sa pathologie chronique. </a:t>
            </a:r>
          </a:p>
          <a:p>
            <a:pPr marL="0" indent="0">
              <a:buNone/>
            </a:pPr>
            <a:r>
              <a:rPr lang="fr-FR" sz="1800" dirty="0"/>
              <a:t>Ce patient a sollicité son gastro car il vous dit être en « crise », et que ca ne lui était pas arrivé depuis des années. </a:t>
            </a:r>
          </a:p>
          <a:p>
            <a:pPr marL="0" indent="0">
              <a:buNone/>
            </a:pPr>
            <a:r>
              <a:rPr lang="fr-FR" sz="1800" dirty="0"/>
              <a:t>Cependant, Monsieur Durand a tellement mal qu’il n’a pas bien compris ce que son gastro lui expliquait, et il souhaiterait que vous lui réexpliquiez le traitement. </a:t>
            </a:r>
            <a:br>
              <a:rPr lang="fr-FR" sz="1800" dirty="0"/>
            </a:br>
            <a:br>
              <a:rPr lang="fr-FR" sz="1800" dirty="0"/>
            </a:br>
            <a:r>
              <a:rPr lang="fr-FR" sz="1800" dirty="0"/>
              <a:t>De plus, si il se porte mieux, il compte bien partir avec sa femme pour son safari en Tanzanie dans quelques mois, et vous demande des conseils.</a:t>
            </a:r>
          </a:p>
          <a:p>
            <a:pPr marL="0" indent="0">
              <a:buNone/>
            </a:pPr>
            <a:endParaRPr lang="fr-FR" sz="1800" dirty="0"/>
          </a:p>
        </p:txBody>
      </p:sp>
    </p:spTree>
    <p:extLst>
      <p:ext uri="{BB962C8B-B14F-4D97-AF65-F5344CB8AC3E}">
        <p14:creationId xmlns:p14="http://schemas.microsoft.com/office/powerpoint/2010/main" val="349969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2</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buNone/>
            </a:pPr>
            <a:r>
              <a:rPr lang="fr-FR" sz="1600" dirty="0"/>
              <a:t>Dr Dupont</a:t>
            </a:r>
          </a:p>
          <a:p>
            <a:pPr marL="0" indent="0">
              <a:buNone/>
            </a:pPr>
            <a:r>
              <a:rPr lang="fr-FR" sz="1600" dirty="0"/>
              <a:t>Rhumatologue</a:t>
            </a:r>
          </a:p>
          <a:p>
            <a:pPr marL="0" indent="0">
              <a:buNone/>
            </a:pPr>
            <a:r>
              <a:rPr lang="fr-FR" sz="1600" dirty="0"/>
              <a:t>CHU Amiens			</a:t>
            </a:r>
          </a:p>
          <a:p>
            <a:pPr marL="0" indent="0">
              <a:buNone/>
            </a:pPr>
            <a:r>
              <a:rPr lang="fr-FR" sz="1600" dirty="0"/>
              <a:t>			27/01/23</a:t>
            </a:r>
          </a:p>
          <a:p>
            <a:pPr marL="0" indent="0">
              <a:buNone/>
            </a:pPr>
            <a:r>
              <a:rPr lang="fr-FR" sz="1600" dirty="0"/>
              <a:t>			Mme Durand, 24 ans</a:t>
            </a:r>
          </a:p>
          <a:p>
            <a:pPr marL="0" indent="0">
              <a:buNone/>
            </a:pPr>
            <a:r>
              <a:rPr lang="fr-FR" sz="1600" dirty="0"/>
              <a:t>1) IMETH 10mg 1 et demi le mercredi</a:t>
            </a:r>
          </a:p>
          <a:p>
            <a:pPr marL="0" indent="0">
              <a:buNone/>
            </a:pPr>
            <a:r>
              <a:rPr lang="fr-FR" sz="1600" dirty="0"/>
              <a:t>2) SPECIAFOLDINE 5mg 1 le matin</a:t>
            </a:r>
          </a:p>
          <a:p>
            <a:pPr marL="0" indent="0">
              <a:buNone/>
            </a:pPr>
            <a:r>
              <a:rPr lang="fr-FR" sz="1600" dirty="0"/>
              <a:t>3) DOLIPRANE 1g Max 4/jour si douleurs</a:t>
            </a:r>
          </a:p>
          <a:p>
            <a:pPr marL="0" indent="0">
              <a:buNone/>
            </a:pPr>
            <a:r>
              <a:rPr lang="fr-FR" sz="1600" dirty="0"/>
              <a:t>4) LAMALINE Max 8/jour si douleurs intenses</a:t>
            </a:r>
          </a:p>
          <a:p>
            <a:pPr marL="0" indent="0">
              <a:buNone/>
            </a:pPr>
            <a:r>
              <a:rPr lang="fr-FR" sz="1600" dirty="0"/>
              <a:t>5) CELEBREX 200mg 1/jour si douleurs </a:t>
            </a:r>
          </a:p>
          <a:p>
            <a:pPr marL="0" indent="0">
              <a:buNone/>
            </a:pPr>
            <a:r>
              <a:rPr lang="fr-FR" sz="1600" dirty="0"/>
              <a:t>			QSP 6 mois</a:t>
            </a:r>
          </a:p>
          <a:p>
            <a:pPr marL="0" indent="0">
              <a:buNone/>
            </a:pPr>
            <a:r>
              <a:rPr lang="fr-FR" sz="1600" dirty="0"/>
              <a:t>			Dr Dupont</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buNone/>
            </a:pPr>
            <a:endParaRPr lang="fr-FR" sz="1800" dirty="0"/>
          </a:p>
          <a:p>
            <a:pPr marL="0" indent="0">
              <a:buNone/>
            </a:pPr>
            <a:endParaRPr lang="fr-FR" sz="1800" dirty="0"/>
          </a:p>
          <a:p>
            <a:pPr marL="0" indent="0">
              <a:buNone/>
            </a:pPr>
            <a:r>
              <a:rPr lang="fr-FR" sz="1800" dirty="0">
                <a:sym typeface="Wingdings" pitchFamily="2" charset="2"/>
              </a:rPr>
              <a:t>LAMALINE  Paracétamol, Opium, Caféine</a:t>
            </a:r>
          </a:p>
          <a:p>
            <a:pPr marL="0" indent="0">
              <a:buNone/>
            </a:pPr>
            <a:r>
              <a:rPr lang="fr-FR" sz="1800" dirty="0">
                <a:sym typeface="Wingdings" pitchFamily="2" charset="2"/>
              </a:rPr>
              <a:t>Classe : Antalgique de palier 2</a:t>
            </a:r>
          </a:p>
          <a:p>
            <a:pPr marL="0" indent="0">
              <a:buNone/>
            </a:pPr>
            <a:r>
              <a:rPr lang="fr-FR" sz="1800" dirty="0">
                <a:sym typeface="Wingdings" pitchFamily="2" charset="2"/>
              </a:rPr>
              <a:t>Poso : 10/jour max, intervalle minimum de 4h entre chaque prise (2 gélules max a la fois), à adapter selon la fonction hépatique</a:t>
            </a:r>
          </a:p>
          <a:p>
            <a:pPr marL="0" indent="0">
              <a:buNone/>
            </a:pPr>
            <a:r>
              <a:rPr lang="fr-FR" sz="1800" dirty="0">
                <a:sym typeface="Wingdings" pitchFamily="2" charset="2"/>
              </a:rPr>
              <a:t>Conseils : attention au surdosage en Paracétamol présent dans d’autres spécialités (ici DOLIPRANE +++), présence de Caféine donc éviter au maximum en fin de journée </a:t>
            </a:r>
          </a:p>
          <a:p>
            <a:pPr marL="0" indent="0">
              <a:buNone/>
            </a:pPr>
            <a:r>
              <a:rPr lang="fr-FR" sz="1800" dirty="0">
                <a:sym typeface="Wingdings" pitchFamily="2" charset="2"/>
              </a:rPr>
              <a:t>Intérêt : Gestion des douleurs intenses liées à la PAR</a:t>
            </a:r>
          </a:p>
          <a:p>
            <a:pPr marL="0" indent="0" algn="ctr">
              <a:buNone/>
            </a:pPr>
            <a:endParaRPr lang="fr-FR" sz="1800" dirty="0"/>
          </a:p>
        </p:txBody>
      </p:sp>
    </p:spTree>
    <p:extLst>
      <p:ext uri="{BB962C8B-B14F-4D97-AF65-F5344CB8AC3E}">
        <p14:creationId xmlns:p14="http://schemas.microsoft.com/office/powerpoint/2010/main" val="1357410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2</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buNone/>
            </a:pPr>
            <a:r>
              <a:rPr lang="fr-FR" sz="1600" dirty="0"/>
              <a:t>Dr Dupont</a:t>
            </a:r>
          </a:p>
          <a:p>
            <a:pPr marL="0" indent="0">
              <a:buNone/>
            </a:pPr>
            <a:r>
              <a:rPr lang="fr-FR" sz="1600" dirty="0"/>
              <a:t>Rhumatologue</a:t>
            </a:r>
          </a:p>
          <a:p>
            <a:pPr marL="0" indent="0">
              <a:buNone/>
            </a:pPr>
            <a:r>
              <a:rPr lang="fr-FR" sz="1600" dirty="0"/>
              <a:t>CHU Amiens			</a:t>
            </a:r>
          </a:p>
          <a:p>
            <a:pPr marL="0" indent="0">
              <a:buNone/>
            </a:pPr>
            <a:r>
              <a:rPr lang="fr-FR" sz="1600" dirty="0"/>
              <a:t>			27/01/23</a:t>
            </a:r>
          </a:p>
          <a:p>
            <a:pPr marL="0" indent="0">
              <a:buNone/>
            </a:pPr>
            <a:r>
              <a:rPr lang="fr-FR" sz="1600" dirty="0"/>
              <a:t>			Mme Durand, 24 ans</a:t>
            </a:r>
          </a:p>
          <a:p>
            <a:pPr marL="0" indent="0">
              <a:buNone/>
            </a:pPr>
            <a:r>
              <a:rPr lang="fr-FR" sz="1600" dirty="0"/>
              <a:t>1) IMETH 10mg 1 et demi le mercredi</a:t>
            </a:r>
          </a:p>
          <a:p>
            <a:pPr marL="0" indent="0">
              <a:buNone/>
            </a:pPr>
            <a:r>
              <a:rPr lang="fr-FR" sz="1600" dirty="0"/>
              <a:t>2) SPECIAFOLDINE 5mg 1 le matin</a:t>
            </a:r>
          </a:p>
          <a:p>
            <a:pPr marL="0" indent="0">
              <a:buNone/>
            </a:pPr>
            <a:r>
              <a:rPr lang="fr-FR" sz="1600" dirty="0"/>
              <a:t>3) DOLIPRANE 1g Max 4/jour si douleurs</a:t>
            </a:r>
          </a:p>
          <a:p>
            <a:pPr marL="0" indent="0">
              <a:buNone/>
            </a:pPr>
            <a:r>
              <a:rPr lang="fr-FR" sz="1600" dirty="0"/>
              <a:t>4) LAMALINE Max 8/jour si douleurs intenses</a:t>
            </a:r>
          </a:p>
          <a:p>
            <a:pPr marL="0" indent="0">
              <a:buNone/>
            </a:pPr>
            <a:r>
              <a:rPr lang="fr-FR" sz="1600" dirty="0"/>
              <a:t>5) CELEBREX 200mg 1/jour si douleurs </a:t>
            </a:r>
          </a:p>
          <a:p>
            <a:pPr marL="0" indent="0">
              <a:buNone/>
            </a:pPr>
            <a:r>
              <a:rPr lang="fr-FR" sz="1600" dirty="0"/>
              <a:t>			QSP 6 mois</a:t>
            </a:r>
          </a:p>
          <a:p>
            <a:pPr marL="0" indent="0">
              <a:buNone/>
            </a:pPr>
            <a:r>
              <a:rPr lang="fr-FR" sz="1600" dirty="0"/>
              <a:t>			Dr Dupont</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buNone/>
            </a:pPr>
            <a:endParaRPr lang="fr-FR" sz="1800" dirty="0"/>
          </a:p>
          <a:p>
            <a:pPr marL="0" indent="0">
              <a:buNone/>
            </a:pPr>
            <a:endParaRPr lang="fr-FR" sz="1800" dirty="0"/>
          </a:p>
          <a:p>
            <a:pPr marL="0" indent="0">
              <a:buNone/>
            </a:pPr>
            <a:r>
              <a:rPr lang="fr-FR" sz="1800" dirty="0">
                <a:sym typeface="Wingdings" pitchFamily="2" charset="2"/>
              </a:rPr>
              <a:t>CELEBREX  Celecoxib</a:t>
            </a:r>
          </a:p>
          <a:p>
            <a:pPr marL="0" indent="0">
              <a:buNone/>
            </a:pPr>
            <a:r>
              <a:rPr lang="fr-FR" sz="1800" dirty="0">
                <a:sym typeface="Wingdings" pitchFamily="2" charset="2"/>
              </a:rPr>
              <a:t>Classe : AINS (COX-2 inhibiteurs)</a:t>
            </a:r>
          </a:p>
          <a:p>
            <a:pPr marL="0" indent="0">
              <a:buNone/>
            </a:pPr>
            <a:r>
              <a:rPr lang="fr-FR" sz="1800" dirty="0">
                <a:sym typeface="Wingdings" pitchFamily="2" charset="2"/>
              </a:rPr>
              <a:t>Poso : 400mg/jour max</a:t>
            </a:r>
          </a:p>
          <a:p>
            <a:pPr marL="0" indent="0">
              <a:buNone/>
            </a:pPr>
            <a:r>
              <a:rPr lang="fr-FR" sz="1800" dirty="0">
                <a:sym typeface="Wingdings" pitchFamily="2" charset="2"/>
              </a:rPr>
              <a:t>Conseils : prendre pendant un repas (risque d’ulcérations oesophagiennes), toujours au même moment de la journée</a:t>
            </a:r>
          </a:p>
          <a:p>
            <a:pPr marL="0" indent="0">
              <a:buNone/>
            </a:pPr>
            <a:r>
              <a:rPr lang="fr-FR" sz="1800" dirty="0">
                <a:sym typeface="Wingdings" pitchFamily="2" charset="2"/>
              </a:rPr>
              <a:t>Intérêt : Gestion des douleurs modérées liées à la PAR</a:t>
            </a:r>
          </a:p>
          <a:p>
            <a:pPr marL="0" indent="0" algn="ctr">
              <a:buNone/>
            </a:pPr>
            <a:endParaRPr lang="fr-FR" sz="1800" dirty="0"/>
          </a:p>
        </p:txBody>
      </p:sp>
    </p:spTree>
    <p:extLst>
      <p:ext uri="{BB962C8B-B14F-4D97-AF65-F5344CB8AC3E}">
        <p14:creationId xmlns:p14="http://schemas.microsoft.com/office/powerpoint/2010/main" val="4225928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ADDDC3-D031-E444-9421-FBE22B87AB8F}"/>
              </a:ext>
            </a:extLst>
          </p:cNvPr>
          <p:cNvPicPr>
            <a:picLocks noChangeAspect="1"/>
          </p:cNvPicPr>
          <p:nvPr/>
        </p:nvPicPr>
        <p:blipFill>
          <a:blip r:embed="rId2"/>
          <a:stretch>
            <a:fillRect/>
          </a:stretch>
        </p:blipFill>
        <p:spPr>
          <a:xfrm>
            <a:off x="3744979" y="0"/>
            <a:ext cx="4702042" cy="6858000"/>
          </a:xfrm>
          <a:prstGeom prst="rect">
            <a:avLst/>
          </a:prstGeom>
        </p:spPr>
      </p:pic>
      <p:sp>
        <p:nvSpPr>
          <p:cNvPr id="3" name="Cadre 2">
            <a:extLst>
              <a:ext uri="{FF2B5EF4-FFF2-40B4-BE49-F238E27FC236}">
                <a16:creationId xmlns:a16="http://schemas.microsoft.com/office/drawing/2014/main" id="{E6F94F9C-A971-9543-88DC-BB2DF36FAB09}"/>
              </a:ext>
            </a:extLst>
          </p:cNvPr>
          <p:cNvSpPr/>
          <p:nvPr/>
        </p:nvSpPr>
        <p:spPr>
          <a:xfrm>
            <a:off x="3744979" y="951978"/>
            <a:ext cx="4702042" cy="1603332"/>
          </a:xfrm>
          <a:prstGeom prst="frame">
            <a:avLst>
              <a:gd name="adj1" fmla="val 486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420421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2</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lgn="ctr">
              <a:buNone/>
            </a:pPr>
            <a:r>
              <a:rPr lang="fr-FR" sz="1600" i="1" dirty="0"/>
              <a:t>Ordonnance d’exception </a:t>
            </a:r>
          </a:p>
          <a:p>
            <a:pPr marL="0" indent="0">
              <a:buNone/>
            </a:pPr>
            <a:r>
              <a:rPr lang="fr-FR" sz="1600" dirty="0"/>
              <a:t>Durand Amélie</a:t>
            </a:r>
          </a:p>
          <a:p>
            <a:pPr marL="0" indent="0">
              <a:buNone/>
            </a:pPr>
            <a:r>
              <a:rPr lang="fr-FR" sz="1600" dirty="0"/>
              <a:t>2 99 08 80 021 002 16</a:t>
            </a:r>
          </a:p>
          <a:p>
            <a:pPr marL="0" indent="0">
              <a:buNone/>
            </a:pPr>
            <a:endParaRPr lang="fr-FR" sz="1600" dirty="0"/>
          </a:p>
          <a:p>
            <a:pPr marL="0" indent="0">
              <a:buNone/>
            </a:pPr>
            <a:r>
              <a:rPr lang="fr-FR" sz="1600" dirty="0"/>
              <a:t>Dr Dupont, Rhumatologue, CHU Amiens</a:t>
            </a:r>
          </a:p>
          <a:p>
            <a:pPr marL="0" indent="0">
              <a:buNone/>
            </a:pPr>
            <a:r>
              <a:rPr lang="fr-FR" sz="1600" dirty="0"/>
              <a:t>			le 27/01/23</a:t>
            </a:r>
          </a:p>
          <a:p>
            <a:pPr marL="0" indent="0">
              <a:buNone/>
            </a:pPr>
            <a:endParaRPr lang="fr-FR" sz="1600" dirty="0"/>
          </a:p>
          <a:p>
            <a:pPr marL="0" indent="0">
              <a:buNone/>
            </a:pPr>
            <a:r>
              <a:rPr lang="fr-FR" sz="1600" dirty="0"/>
              <a:t>SIMPONI 100mg : 2 </a:t>
            </a:r>
            <a:r>
              <a:rPr lang="fr-FR" sz="1600" dirty="0" err="1"/>
              <a:t>inj</a:t>
            </a:r>
            <a:r>
              <a:rPr lang="fr-FR" sz="1600" dirty="0"/>
              <a:t> à J0, puis 1 </a:t>
            </a:r>
            <a:r>
              <a:rPr lang="fr-FR" sz="1600" dirty="0" err="1"/>
              <a:t>inj</a:t>
            </a:r>
            <a:r>
              <a:rPr lang="fr-FR" sz="1600" dirty="0"/>
              <a:t> à J14</a:t>
            </a:r>
            <a:br>
              <a:rPr lang="fr-FR" sz="1600" dirty="0"/>
            </a:br>
            <a:r>
              <a:rPr lang="fr-FR" sz="1600" dirty="0"/>
              <a:t>puis SIMPONI 50mg 1 </a:t>
            </a:r>
            <a:r>
              <a:rPr lang="fr-FR" sz="1600" dirty="0" err="1"/>
              <a:t>inj</a:t>
            </a:r>
            <a:r>
              <a:rPr lang="fr-FR" sz="1600" dirty="0"/>
              <a:t>/mois en SC</a:t>
            </a:r>
          </a:p>
          <a:p>
            <a:pPr marL="0" indent="0">
              <a:buNone/>
            </a:pPr>
            <a:r>
              <a:rPr lang="fr-FR" sz="1600" dirty="0"/>
              <a:t>QSP 6 mois</a:t>
            </a:r>
          </a:p>
          <a:p>
            <a:pPr marL="0" indent="0">
              <a:buNone/>
            </a:pPr>
            <a:r>
              <a:rPr lang="fr-FR" sz="1600" dirty="0"/>
              <a:t>			Dr Dupont</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buNone/>
            </a:pPr>
            <a:endParaRPr lang="fr-FR" sz="1800" dirty="0"/>
          </a:p>
          <a:p>
            <a:pPr marL="0" indent="0">
              <a:buNone/>
            </a:pPr>
            <a:endParaRPr lang="fr-FR" sz="1800" dirty="0"/>
          </a:p>
          <a:p>
            <a:pPr marL="0" indent="0">
              <a:buNone/>
            </a:pPr>
            <a:r>
              <a:rPr lang="fr-FR" sz="1800" dirty="0">
                <a:sym typeface="Wingdings" pitchFamily="2" charset="2"/>
              </a:rPr>
              <a:t>SIMPONI  </a:t>
            </a:r>
            <a:r>
              <a:rPr lang="fr-FR" sz="1800" dirty="0" err="1">
                <a:sym typeface="Wingdings" pitchFamily="2" charset="2"/>
              </a:rPr>
              <a:t>Golimumab</a:t>
            </a:r>
            <a:endParaRPr lang="fr-FR" sz="1800" dirty="0">
              <a:sym typeface="Wingdings" pitchFamily="2" charset="2"/>
            </a:endParaRPr>
          </a:p>
          <a:p>
            <a:pPr marL="0" indent="0">
              <a:buNone/>
            </a:pPr>
            <a:r>
              <a:rPr lang="fr-FR" sz="1800" dirty="0">
                <a:sym typeface="Wingdings" pitchFamily="2" charset="2"/>
              </a:rPr>
              <a:t>Classe : Anticorps monoclonal anti-TNF</a:t>
            </a:r>
          </a:p>
          <a:p>
            <a:pPr marL="0" indent="0">
              <a:buNone/>
            </a:pPr>
            <a:r>
              <a:rPr lang="fr-FR" sz="1800" dirty="0">
                <a:sym typeface="Wingdings" pitchFamily="2" charset="2"/>
              </a:rPr>
              <a:t>Poso : en initiation 200mg à J0 puis 100mg après 2 semaines, puis rythme mensuel avec dose variable selon le poids (si &lt;80kg  50mg et si &gt;80kg  100mg)</a:t>
            </a:r>
          </a:p>
          <a:p>
            <a:pPr marL="0" indent="0">
              <a:buNone/>
            </a:pPr>
            <a:r>
              <a:rPr lang="fr-FR" sz="1800" dirty="0">
                <a:sym typeface="Wingdings" pitchFamily="2" charset="2"/>
              </a:rPr>
              <a:t>Conseils : conservation au réfrigérateur, sortir 1h à 2h le dispositif avant injection, effet </a:t>
            </a:r>
            <a:r>
              <a:rPr lang="fr-FR" sz="1800" dirty="0" err="1">
                <a:sym typeface="Wingdings" pitchFamily="2" charset="2"/>
              </a:rPr>
              <a:t>immunosupp</a:t>
            </a:r>
            <a:r>
              <a:rPr lang="fr-FR" sz="1800" dirty="0">
                <a:sym typeface="Wingdings" pitchFamily="2" charset="2"/>
              </a:rPr>
              <a:t> ++ (insister sur les signes infectieux, vérifier les vaccinations, éliminer un foyer tuberculeux latent)</a:t>
            </a:r>
          </a:p>
          <a:p>
            <a:pPr marL="0" indent="0">
              <a:buNone/>
            </a:pPr>
            <a:r>
              <a:rPr lang="fr-FR" sz="1800" dirty="0">
                <a:sym typeface="Wingdings" pitchFamily="2" charset="2"/>
              </a:rPr>
              <a:t>Intérêt : Inhibition du TNF-A, protéine immunitaire impliquée ++ dans la PAR </a:t>
            </a:r>
          </a:p>
          <a:p>
            <a:pPr marL="0" indent="0" algn="ctr">
              <a:buNone/>
            </a:pPr>
            <a:endParaRPr lang="fr-FR" sz="1800" dirty="0"/>
          </a:p>
        </p:txBody>
      </p:sp>
    </p:spTree>
    <p:extLst>
      <p:ext uri="{BB962C8B-B14F-4D97-AF65-F5344CB8AC3E}">
        <p14:creationId xmlns:p14="http://schemas.microsoft.com/office/powerpoint/2010/main" val="2167284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ADDDC3-D031-E444-9421-FBE22B87AB8F}"/>
              </a:ext>
            </a:extLst>
          </p:cNvPr>
          <p:cNvPicPr>
            <a:picLocks noChangeAspect="1"/>
          </p:cNvPicPr>
          <p:nvPr/>
        </p:nvPicPr>
        <p:blipFill>
          <a:blip r:embed="rId2"/>
          <a:stretch>
            <a:fillRect/>
          </a:stretch>
        </p:blipFill>
        <p:spPr>
          <a:xfrm>
            <a:off x="3744979" y="0"/>
            <a:ext cx="4702042"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Encre 3">
                <a:extLst>
                  <a:ext uri="{FF2B5EF4-FFF2-40B4-BE49-F238E27FC236}">
                    <a16:creationId xmlns:a16="http://schemas.microsoft.com/office/drawing/2014/main" id="{1F01155C-4635-AD4E-B62C-3A1067FB8B44}"/>
                  </a:ext>
                </a:extLst>
              </p14:cNvPr>
              <p14:cNvContentPartPr/>
              <p14:nvPr/>
            </p14:nvContentPartPr>
            <p14:xfrm>
              <a:off x="7000087" y="4989501"/>
              <a:ext cx="642240" cy="53280"/>
            </p14:xfrm>
          </p:contentPart>
        </mc:Choice>
        <mc:Fallback xmlns="">
          <p:pic>
            <p:nvPicPr>
              <p:cNvPr id="4" name="Encre 3">
                <a:extLst>
                  <a:ext uri="{FF2B5EF4-FFF2-40B4-BE49-F238E27FC236}">
                    <a16:creationId xmlns:a16="http://schemas.microsoft.com/office/drawing/2014/main" id="{1F01155C-4635-AD4E-B62C-3A1067FB8B44}"/>
                  </a:ext>
                </a:extLst>
              </p:cNvPr>
              <p:cNvPicPr/>
              <p:nvPr/>
            </p:nvPicPr>
            <p:blipFill>
              <a:blip r:embed="rId4"/>
              <a:stretch>
                <a:fillRect/>
              </a:stretch>
            </p:blipFill>
            <p:spPr>
              <a:xfrm>
                <a:off x="6946447" y="4881501"/>
                <a:ext cx="749880" cy="268920"/>
              </a:xfrm>
              <a:prstGeom prst="rect">
                <a:avLst/>
              </a:prstGeom>
            </p:spPr>
          </p:pic>
        </mc:Fallback>
      </mc:AlternateContent>
      <p:sp>
        <p:nvSpPr>
          <p:cNvPr id="5" name="Cadre 4">
            <a:extLst>
              <a:ext uri="{FF2B5EF4-FFF2-40B4-BE49-F238E27FC236}">
                <a16:creationId xmlns:a16="http://schemas.microsoft.com/office/drawing/2014/main" id="{EB536E02-A873-FA45-8296-EF8D29371421}"/>
              </a:ext>
            </a:extLst>
          </p:cNvPr>
          <p:cNvSpPr/>
          <p:nvPr/>
        </p:nvSpPr>
        <p:spPr>
          <a:xfrm>
            <a:off x="5298509" y="3645074"/>
            <a:ext cx="3148512" cy="1991638"/>
          </a:xfrm>
          <a:prstGeom prst="frame">
            <a:avLst>
              <a:gd name="adj1" fmla="val 286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373689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B3B696C-4199-674F-BA64-888648DE86D6}"/>
              </a:ext>
            </a:extLst>
          </p:cNvPr>
          <p:cNvPicPr>
            <a:picLocks noChangeAspect="1"/>
          </p:cNvPicPr>
          <p:nvPr/>
        </p:nvPicPr>
        <p:blipFill>
          <a:blip r:embed="rId2"/>
          <a:stretch>
            <a:fillRect/>
          </a:stretch>
        </p:blipFill>
        <p:spPr>
          <a:xfrm>
            <a:off x="1962150" y="914400"/>
            <a:ext cx="8267700" cy="5029200"/>
          </a:xfrm>
          <a:prstGeom prst="rect">
            <a:avLst/>
          </a:prstGeom>
        </p:spPr>
      </p:pic>
    </p:spTree>
    <p:extLst>
      <p:ext uri="{BB962C8B-B14F-4D97-AF65-F5344CB8AC3E}">
        <p14:creationId xmlns:p14="http://schemas.microsoft.com/office/powerpoint/2010/main" val="1227189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9B7FC99-AC0C-C543-9DBE-CF82B31FC0F3}"/>
              </a:ext>
            </a:extLst>
          </p:cNvPr>
          <p:cNvPicPr>
            <a:picLocks noChangeAspect="1"/>
          </p:cNvPicPr>
          <p:nvPr/>
        </p:nvPicPr>
        <p:blipFill>
          <a:blip r:embed="rId2"/>
          <a:stretch>
            <a:fillRect/>
          </a:stretch>
        </p:blipFill>
        <p:spPr>
          <a:xfrm>
            <a:off x="948933" y="2159000"/>
            <a:ext cx="4406900" cy="2540000"/>
          </a:xfrm>
          <a:prstGeom prst="rect">
            <a:avLst/>
          </a:prstGeom>
        </p:spPr>
      </p:pic>
      <p:pic>
        <p:nvPicPr>
          <p:cNvPr id="3" name="Image 2">
            <a:extLst>
              <a:ext uri="{FF2B5EF4-FFF2-40B4-BE49-F238E27FC236}">
                <a16:creationId xmlns:a16="http://schemas.microsoft.com/office/drawing/2014/main" id="{EDD25105-E5E6-0C41-AD28-91A261430136}"/>
              </a:ext>
            </a:extLst>
          </p:cNvPr>
          <p:cNvPicPr>
            <a:picLocks noChangeAspect="1"/>
          </p:cNvPicPr>
          <p:nvPr/>
        </p:nvPicPr>
        <p:blipFill>
          <a:blip r:embed="rId3"/>
          <a:stretch>
            <a:fillRect/>
          </a:stretch>
        </p:blipFill>
        <p:spPr>
          <a:xfrm>
            <a:off x="5258409" y="1079500"/>
            <a:ext cx="6159500" cy="4699000"/>
          </a:xfrm>
          <a:prstGeom prst="rect">
            <a:avLst/>
          </a:prstGeom>
        </p:spPr>
      </p:pic>
    </p:spTree>
    <p:extLst>
      <p:ext uri="{BB962C8B-B14F-4D97-AF65-F5344CB8AC3E}">
        <p14:creationId xmlns:p14="http://schemas.microsoft.com/office/powerpoint/2010/main" val="875302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8568682-6FAF-3B44-9059-CBBD8BF860CE}"/>
              </a:ext>
            </a:extLst>
          </p:cNvPr>
          <p:cNvPicPr>
            <a:picLocks noChangeAspect="1"/>
          </p:cNvPicPr>
          <p:nvPr/>
        </p:nvPicPr>
        <p:blipFill>
          <a:blip r:embed="rId2"/>
          <a:stretch>
            <a:fillRect/>
          </a:stretch>
        </p:blipFill>
        <p:spPr>
          <a:xfrm>
            <a:off x="501476" y="686843"/>
            <a:ext cx="6242326" cy="2895600"/>
          </a:xfrm>
          <a:prstGeom prst="rect">
            <a:avLst/>
          </a:prstGeom>
        </p:spPr>
      </p:pic>
      <p:pic>
        <p:nvPicPr>
          <p:cNvPr id="3" name="Image 2">
            <a:extLst>
              <a:ext uri="{FF2B5EF4-FFF2-40B4-BE49-F238E27FC236}">
                <a16:creationId xmlns:a16="http://schemas.microsoft.com/office/drawing/2014/main" id="{8EF474B3-8203-7A4F-9DAE-353629248C2B}"/>
              </a:ext>
            </a:extLst>
          </p:cNvPr>
          <p:cNvPicPr>
            <a:picLocks noChangeAspect="1"/>
          </p:cNvPicPr>
          <p:nvPr/>
        </p:nvPicPr>
        <p:blipFill>
          <a:blip r:embed="rId3"/>
          <a:stretch>
            <a:fillRect/>
          </a:stretch>
        </p:blipFill>
        <p:spPr>
          <a:xfrm>
            <a:off x="4865589" y="3009726"/>
            <a:ext cx="6679667" cy="3641595"/>
          </a:xfrm>
          <a:prstGeom prst="rect">
            <a:avLst/>
          </a:prstGeom>
        </p:spPr>
      </p:pic>
    </p:spTree>
    <p:extLst>
      <p:ext uri="{BB962C8B-B14F-4D97-AF65-F5344CB8AC3E}">
        <p14:creationId xmlns:p14="http://schemas.microsoft.com/office/powerpoint/2010/main" val="4116142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B788916-F783-4446-AB8B-672AD271EFA4}"/>
              </a:ext>
            </a:extLst>
          </p:cNvPr>
          <p:cNvPicPr>
            <a:picLocks noChangeAspect="1"/>
          </p:cNvPicPr>
          <p:nvPr/>
        </p:nvPicPr>
        <p:blipFill>
          <a:blip r:embed="rId2"/>
          <a:stretch>
            <a:fillRect/>
          </a:stretch>
        </p:blipFill>
        <p:spPr>
          <a:xfrm>
            <a:off x="2292350" y="228600"/>
            <a:ext cx="7607300" cy="6400800"/>
          </a:xfrm>
          <a:prstGeom prst="rect">
            <a:avLst/>
          </a:prstGeom>
        </p:spPr>
      </p:pic>
    </p:spTree>
    <p:extLst>
      <p:ext uri="{BB962C8B-B14F-4D97-AF65-F5344CB8AC3E}">
        <p14:creationId xmlns:p14="http://schemas.microsoft.com/office/powerpoint/2010/main" val="625997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4E64155-8984-CE4D-97FA-967AB39A9135}"/>
              </a:ext>
            </a:extLst>
          </p:cNvPr>
          <p:cNvPicPr>
            <a:picLocks noChangeAspect="1"/>
          </p:cNvPicPr>
          <p:nvPr/>
        </p:nvPicPr>
        <p:blipFill>
          <a:blip r:embed="rId2"/>
          <a:stretch>
            <a:fillRect/>
          </a:stretch>
        </p:blipFill>
        <p:spPr>
          <a:xfrm>
            <a:off x="1968500" y="1092200"/>
            <a:ext cx="8255000" cy="4673600"/>
          </a:xfrm>
          <a:prstGeom prst="rect">
            <a:avLst/>
          </a:prstGeom>
        </p:spPr>
      </p:pic>
    </p:spTree>
    <p:extLst>
      <p:ext uri="{BB962C8B-B14F-4D97-AF65-F5344CB8AC3E}">
        <p14:creationId xmlns:p14="http://schemas.microsoft.com/office/powerpoint/2010/main" val="1846282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0BF530-2B05-EB43-B318-6179EB92FC1B}"/>
              </a:ext>
            </a:extLst>
          </p:cNvPr>
          <p:cNvSpPr>
            <a:spLocks noGrp="1"/>
          </p:cNvSpPr>
          <p:nvPr>
            <p:ph type="title"/>
          </p:nvPr>
        </p:nvSpPr>
        <p:spPr>
          <a:xfrm>
            <a:off x="838200" y="2766218"/>
            <a:ext cx="10515600" cy="1325563"/>
          </a:xfrm>
        </p:spPr>
        <p:txBody>
          <a:bodyPr/>
          <a:lstStyle/>
          <a:p>
            <a:pPr algn="ctr"/>
            <a:r>
              <a:rPr lang="fr-FR" b="1" dirty="0"/>
              <a:t>Quelle pathologie ? </a:t>
            </a:r>
          </a:p>
        </p:txBody>
      </p:sp>
    </p:spTree>
    <p:extLst>
      <p:ext uri="{BB962C8B-B14F-4D97-AF65-F5344CB8AC3E}">
        <p14:creationId xmlns:p14="http://schemas.microsoft.com/office/powerpoint/2010/main" val="320865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D305EE1-3EA9-6D4A-ADAC-BA0D32B2534D}"/>
              </a:ext>
            </a:extLst>
          </p:cNvPr>
          <p:cNvPicPr>
            <a:picLocks noChangeAspect="1"/>
          </p:cNvPicPr>
          <p:nvPr/>
        </p:nvPicPr>
        <p:blipFill>
          <a:blip r:embed="rId2"/>
          <a:stretch>
            <a:fillRect/>
          </a:stretch>
        </p:blipFill>
        <p:spPr>
          <a:xfrm>
            <a:off x="1791484" y="1854200"/>
            <a:ext cx="3924300" cy="3149600"/>
          </a:xfrm>
          <a:prstGeom prst="rect">
            <a:avLst/>
          </a:prstGeom>
        </p:spPr>
      </p:pic>
      <p:pic>
        <p:nvPicPr>
          <p:cNvPr id="3" name="Image 2">
            <a:extLst>
              <a:ext uri="{FF2B5EF4-FFF2-40B4-BE49-F238E27FC236}">
                <a16:creationId xmlns:a16="http://schemas.microsoft.com/office/drawing/2014/main" id="{B7AAB868-3C7E-3340-B946-7DC57986DD08}"/>
              </a:ext>
            </a:extLst>
          </p:cNvPr>
          <p:cNvPicPr>
            <a:picLocks noChangeAspect="1"/>
          </p:cNvPicPr>
          <p:nvPr/>
        </p:nvPicPr>
        <p:blipFill>
          <a:blip r:embed="rId3"/>
          <a:stretch>
            <a:fillRect/>
          </a:stretch>
        </p:blipFill>
        <p:spPr>
          <a:xfrm>
            <a:off x="7356083" y="1263650"/>
            <a:ext cx="2565400" cy="4330700"/>
          </a:xfrm>
          <a:prstGeom prst="rect">
            <a:avLst/>
          </a:prstGeom>
        </p:spPr>
      </p:pic>
    </p:spTree>
    <p:extLst>
      <p:ext uri="{BB962C8B-B14F-4D97-AF65-F5344CB8AC3E}">
        <p14:creationId xmlns:p14="http://schemas.microsoft.com/office/powerpoint/2010/main" val="3259763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734B1-D3EE-F849-A17E-2E96B0883839}"/>
              </a:ext>
            </a:extLst>
          </p:cNvPr>
          <p:cNvSpPr>
            <a:spLocks noGrp="1"/>
          </p:cNvSpPr>
          <p:nvPr>
            <p:ph type="title"/>
          </p:nvPr>
        </p:nvSpPr>
        <p:spPr/>
        <p:txBody>
          <a:bodyPr/>
          <a:lstStyle/>
          <a:p>
            <a:pPr algn="ctr"/>
            <a:r>
              <a:rPr lang="fr-FR" dirty="0"/>
              <a:t>Dossier 2</a:t>
            </a:r>
          </a:p>
        </p:txBody>
      </p:sp>
      <p:sp>
        <p:nvSpPr>
          <p:cNvPr id="3" name="Espace réservé du contenu 2">
            <a:extLst>
              <a:ext uri="{FF2B5EF4-FFF2-40B4-BE49-F238E27FC236}">
                <a16:creationId xmlns:a16="http://schemas.microsoft.com/office/drawing/2014/main" id="{4FAD7C4A-9A35-594A-BC7C-2C35164B4438}"/>
              </a:ext>
            </a:extLst>
          </p:cNvPr>
          <p:cNvSpPr>
            <a:spLocks noGrp="1"/>
          </p:cNvSpPr>
          <p:nvPr>
            <p:ph idx="1"/>
          </p:nvPr>
        </p:nvSpPr>
        <p:spPr/>
        <p:txBody>
          <a:bodyPr>
            <a:normAutofit/>
          </a:bodyPr>
          <a:lstStyle/>
          <a:p>
            <a:pPr marL="0" indent="0">
              <a:buNone/>
            </a:pPr>
            <a:r>
              <a:rPr lang="fr-FR" b="1" dirty="0">
                <a:solidFill>
                  <a:srgbClr val="C00000"/>
                </a:solidFill>
              </a:rPr>
              <a:t>Pharmacien :</a:t>
            </a:r>
            <a:r>
              <a:rPr lang="fr-FR" dirty="0">
                <a:solidFill>
                  <a:srgbClr val="C00000"/>
                </a:solidFill>
              </a:rPr>
              <a:t> </a:t>
            </a:r>
            <a:r>
              <a:rPr lang="fr-FR" dirty="0"/>
              <a:t>Avez vous une contraception ? </a:t>
            </a:r>
            <a:endParaRPr lang="fr-FR" b="1" dirty="0"/>
          </a:p>
          <a:p>
            <a:pPr marL="0" indent="0">
              <a:buNone/>
            </a:pPr>
            <a:endParaRPr lang="fr-FR" b="1" dirty="0">
              <a:solidFill>
                <a:srgbClr val="0070C0"/>
              </a:solidFill>
            </a:endParaRPr>
          </a:p>
          <a:p>
            <a:pPr marL="0" indent="0">
              <a:buNone/>
            </a:pPr>
            <a:r>
              <a:rPr lang="fr-FR" b="1" dirty="0">
                <a:solidFill>
                  <a:srgbClr val="0070C0"/>
                </a:solidFill>
              </a:rPr>
              <a:t>Me Durand : </a:t>
            </a:r>
            <a:r>
              <a:rPr lang="fr-FR" dirty="0"/>
              <a:t>Oui, je suis sous pilule depuis des années, </a:t>
            </a:r>
            <a:r>
              <a:rPr lang="fr-FR" dirty="0" err="1"/>
              <a:t>Leeloo</a:t>
            </a:r>
            <a:r>
              <a:rPr lang="fr-FR" dirty="0"/>
              <a:t>. Pourquoi me demandez vous ? </a:t>
            </a:r>
          </a:p>
          <a:p>
            <a:pPr marL="0" indent="0">
              <a:buNone/>
            </a:pPr>
            <a:endParaRPr lang="fr-FR" dirty="0"/>
          </a:p>
          <a:p>
            <a:pPr marL="0" indent="0">
              <a:buNone/>
            </a:pPr>
            <a:r>
              <a:rPr lang="fr-FR" b="1" dirty="0">
                <a:solidFill>
                  <a:srgbClr val="C00000"/>
                </a:solidFill>
              </a:rPr>
              <a:t>Pharmacien : </a:t>
            </a:r>
            <a:r>
              <a:rPr lang="fr-FR" dirty="0"/>
              <a:t>Je vous demande votre contraceptif car, le Méthotrexate est contre indiqué en cas de grossesse, il y a un risque malformatif pour votre enfant. Il est primordial de bien la prendre, et, en cas d’oubli, utilisez une contraception mécanique jusqu’à la fin du cycle. </a:t>
            </a:r>
          </a:p>
          <a:p>
            <a:pPr marL="0" indent="0">
              <a:buNone/>
            </a:pPr>
            <a:endParaRPr lang="fr-FR" dirty="0"/>
          </a:p>
        </p:txBody>
      </p:sp>
    </p:spTree>
    <p:extLst>
      <p:ext uri="{BB962C8B-B14F-4D97-AF65-F5344CB8AC3E}">
        <p14:creationId xmlns:p14="http://schemas.microsoft.com/office/powerpoint/2010/main" val="136488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734B1-D3EE-F849-A17E-2E96B0883839}"/>
              </a:ext>
            </a:extLst>
          </p:cNvPr>
          <p:cNvSpPr>
            <a:spLocks noGrp="1"/>
          </p:cNvSpPr>
          <p:nvPr>
            <p:ph type="title"/>
          </p:nvPr>
        </p:nvSpPr>
        <p:spPr/>
        <p:txBody>
          <a:bodyPr/>
          <a:lstStyle/>
          <a:p>
            <a:pPr algn="ctr"/>
            <a:r>
              <a:rPr lang="fr-FR" dirty="0"/>
              <a:t>Dossier 2</a:t>
            </a:r>
          </a:p>
        </p:txBody>
      </p:sp>
      <p:sp>
        <p:nvSpPr>
          <p:cNvPr id="3" name="Espace réservé du contenu 2">
            <a:extLst>
              <a:ext uri="{FF2B5EF4-FFF2-40B4-BE49-F238E27FC236}">
                <a16:creationId xmlns:a16="http://schemas.microsoft.com/office/drawing/2014/main" id="{4FAD7C4A-9A35-594A-BC7C-2C35164B4438}"/>
              </a:ext>
            </a:extLst>
          </p:cNvPr>
          <p:cNvSpPr>
            <a:spLocks noGrp="1"/>
          </p:cNvSpPr>
          <p:nvPr>
            <p:ph idx="1"/>
          </p:nvPr>
        </p:nvSpPr>
        <p:spPr/>
        <p:txBody>
          <a:bodyPr>
            <a:normAutofit/>
          </a:bodyPr>
          <a:lstStyle/>
          <a:p>
            <a:pPr marL="0" indent="0">
              <a:buNone/>
            </a:pPr>
            <a:endParaRPr lang="fr-FR" b="1" dirty="0">
              <a:solidFill>
                <a:srgbClr val="0070C0"/>
              </a:solidFill>
            </a:endParaRPr>
          </a:p>
          <a:p>
            <a:pPr marL="0" indent="0">
              <a:buNone/>
            </a:pPr>
            <a:r>
              <a:rPr lang="fr-FR" b="1" dirty="0">
                <a:solidFill>
                  <a:srgbClr val="0070C0"/>
                </a:solidFill>
              </a:rPr>
              <a:t>D : </a:t>
            </a:r>
            <a:r>
              <a:rPr lang="fr-FR" dirty="0"/>
              <a:t>Avec mon conjoint nous aimerions avoir un enfant dans les prochains mois/années. Que dois je faire vis à vie de mon traitement ? </a:t>
            </a:r>
          </a:p>
          <a:p>
            <a:pPr marL="0" indent="0">
              <a:buNone/>
            </a:pPr>
            <a:endParaRPr lang="fr-FR" dirty="0"/>
          </a:p>
          <a:p>
            <a:pPr marL="0" indent="0">
              <a:buNone/>
            </a:pPr>
            <a:r>
              <a:rPr lang="fr-FR" b="1" dirty="0">
                <a:solidFill>
                  <a:srgbClr val="C00000"/>
                </a:solidFill>
              </a:rPr>
              <a:t>P : </a:t>
            </a:r>
            <a:r>
              <a:rPr lang="fr-FR" dirty="0"/>
              <a:t>Il faudra discuter d’une alternative thérapeutique avec votre rhumatologue et votre gynécologue. Dans tous les cas, il faudra poursuivre votre contraceptif 6 mois après l’arrêt de l’Imeth, pour éliminer tout risque. </a:t>
            </a:r>
          </a:p>
          <a:p>
            <a:pPr marL="0" indent="0">
              <a:buNone/>
            </a:pPr>
            <a:endParaRPr lang="fr-FR" dirty="0"/>
          </a:p>
        </p:txBody>
      </p:sp>
    </p:spTree>
    <p:extLst>
      <p:ext uri="{BB962C8B-B14F-4D97-AF65-F5344CB8AC3E}">
        <p14:creationId xmlns:p14="http://schemas.microsoft.com/office/powerpoint/2010/main" val="247373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33AF0E7-98DD-E946-B40C-0F7BC0DE5E26}"/>
              </a:ext>
            </a:extLst>
          </p:cNvPr>
          <p:cNvPicPr>
            <a:picLocks noChangeAspect="1"/>
          </p:cNvPicPr>
          <p:nvPr/>
        </p:nvPicPr>
        <p:blipFill>
          <a:blip r:embed="rId2"/>
          <a:stretch>
            <a:fillRect/>
          </a:stretch>
        </p:blipFill>
        <p:spPr>
          <a:xfrm>
            <a:off x="654050" y="184150"/>
            <a:ext cx="10883900" cy="6489700"/>
          </a:xfrm>
          <a:prstGeom prst="rect">
            <a:avLst/>
          </a:prstGeom>
        </p:spPr>
      </p:pic>
      <p:pic>
        <p:nvPicPr>
          <p:cNvPr id="3" name="Image 2">
            <a:extLst>
              <a:ext uri="{FF2B5EF4-FFF2-40B4-BE49-F238E27FC236}">
                <a16:creationId xmlns:a16="http://schemas.microsoft.com/office/drawing/2014/main" id="{EE2559D3-B814-574B-9105-648FA6449BB1}"/>
              </a:ext>
            </a:extLst>
          </p:cNvPr>
          <p:cNvPicPr>
            <a:picLocks noChangeAspect="1"/>
          </p:cNvPicPr>
          <p:nvPr/>
        </p:nvPicPr>
        <p:blipFill>
          <a:blip r:embed="rId2"/>
          <a:stretch>
            <a:fillRect/>
          </a:stretch>
        </p:blipFill>
        <p:spPr>
          <a:xfrm>
            <a:off x="654050" y="368300"/>
            <a:ext cx="10883900" cy="6489700"/>
          </a:xfrm>
          <a:prstGeom prst="rect">
            <a:avLst/>
          </a:prstGeom>
        </p:spPr>
      </p:pic>
    </p:spTree>
    <p:extLst>
      <p:ext uri="{BB962C8B-B14F-4D97-AF65-F5344CB8AC3E}">
        <p14:creationId xmlns:p14="http://schemas.microsoft.com/office/powerpoint/2010/main" val="2793310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734B1-D3EE-F849-A17E-2E96B0883839}"/>
              </a:ext>
            </a:extLst>
          </p:cNvPr>
          <p:cNvSpPr>
            <a:spLocks noGrp="1"/>
          </p:cNvSpPr>
          <p:nvPr>
            <p:ph type="title"/>
          </p:nvPr>
        </p:nvSpPr>
        <p:spPr/>
        <p:txBody>
          <a:bodyPr/>
          <a:lstStyle/>
          <a:p>
            <a:pPr algn="ctr"/>
            <a:r>
              <a:rPr lang="fr-FR" dirty="0"/>
              <a:t>Dossier 2</a:t>
            </a:r>
          </a:p>
        </p:txBody>
      </p:sp>
      <p:sp>
        <p:nvSpPr>
          <p:cNvPr id="3" name="Espace réservé du contenu 2">
            <a:extLst>
              <a:ext uri="{FF2B5EF4-FFF2-40B4-BE49-F238E27FC236}">
                <a16:creationId xmlns:a16="http://schemas.microsoft.com/office/drawing/2014/main" id="{4FAD7C4A-9A35-594A-BC7C-2C35164B4438}"/>
              </a:ext>
            </a:extLst>
          </p:cNvPr>
          <p:cNvSpPr>
            <a:spLocks noGrp="1"/>
          </p:cNvSpPr>
          <p:nvPr>
            <p:ph idx="1"/>
          </p:nvPr>
        </p:nvSpPr>
        <p:spPr/>
        <p:txBody>
          <a:bodyPr>
            <a:normAutofit/>
          </a:bodyPr>
          <a:lstStyle/>
          <a:p>
            <a:pPr marL="0" indent="0">
              <a:buNone/>
            </a:pPr>
            <a:endParaRPr lang="fr-FR" b="1" dirty="0">
              <a:solidFill>
                <a:srgbClr val="0070C0"/>
              </a:solidFill>
            </a:endParaRPr>
          </a:p>
          <a:p>
            <a:pPr marL="0" indent="0">
              <a:buNone/>
            </a:pPr>
            <a:r>
              <a:rPr lang="fr-FR" b="1" dirty="0">
                <a:solidFill>
                  <a:srgbClr val="0070C0"/>
                </a:solidFill>
              </a:rPr>
              <a:t>D : </a:t>
            </a:r>
            <a:r>
              <a:rPr lang="fr-FR" dirty="0"/>
              <a:t>Je prends régulièrement du Spifen pour mes migraines. Y a t’il une contre indication avec un de mes traitements ? </a:t>
            </a:r>
          </a:p>
          <a:p>
            <a:pPr marL="0" indent="0">
              <a:buNone/>
            </a:pPr>
            <a:endParaRPr lang="fr-FR" dirty="0"/>
          </a:p>
          <a:p>
            <a:pPr marL="0" indent="0">
              <a:buNone/>
            </a:pPr>
            <a:r>
              <a:rPr lang="fr-FR" b="1" dirty="0">
                <a:solidFill>
                  <a:srgbClr val="C00000"/>
                </a:solidFill>
              </a:rPr>
              <a:t>P :</a:t>
            </a:r>
            <a:r>
              <a:rPr lang="fr-FR" dirty="0">
                <a:solidFill>
                  <a:srgbClr val="C00000"/>
                </a:solidFill>
              </a:rPr>
              <a:t> </a:t>
            </a:r>
            <a:r>
              <a:rPr lang="fr-FR" dirty="0"/>
              <a:t>Oui, ne prenez pas de Spifen quand vous prenez du Celebrex. Ces 2 médicaments sont des anti-inflammatoires, il n’y aura pas d’augmentation de l’effet, et au contraire, vous risquez d’augmentez les effets secondaires digestifs. D’ailleurs, n’hésitez pas à prendre un antiacide en cas de brulures avec votre Celebrex. </a:t>
            </a:r>
          </a:p>
        </p:txBody>
      </p:sp>
    </p:spTree>
    <p:extLst>
      <p:ext uri="{BB962C8B-B14F-4D97-AF65-F5344CB8AC3E}">
        <p14:creationId xmlns:p14="http://schemas.microsoft.com/office/powerpoint/2010/main" val="331209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734B1-D3EE-F849-A17E-2E96B0883839}"/>
              </a:ext>
            </a:extLst>
          </p:cNvPr>
          <p:cNvSpPr>
            <a:spLocks noGrp="1"/>
          </p:cNvSpPr>
          <p:nvPr>
            <p:ph type="title"/>
          </p:nvPr>
        </p:nvSpPr>
        <p:spPr/>
        <p:txBody>
          <a:bodyPr/>
          <a:lstStyle/>
          <a:p>
            <a:pPr algn="ctr"/>
            <a:r>
              <a:rPr lang="fr-FR" dirty="0"/>
              <a:t>Dossier 2</a:t>
            </a:r>
          </a:p>
        </p:txBody>
      </p:sp>
      <p:sp>
        <p:nvSpPr>
          <p:cNvPr id="3" name="Espace réservé du contenu 2">
            <a:extLst>
              <a:ext uri="{FF2B5EF4-FFF2-40B4-BE49-F238E27FC236}">
                <a16:creationId xmlns:a16="http://schemas.microsoft.com/office/drawing/2014/main" id="{4FAD7C4A-9A35-594A-BC7C-2C35164B4438}"/>
              </a:ext>
            </a:extLst>
          </p:cNvPr>
          <p:cNvSpPr>
            <a:spLocks noGrp="1"/>
          </p:cNvSpPr>
          <p:nvPr>
            <p:ph idx="1"/>
          </p:nvPr>
        </p:nvSpPr>
        <p:spPr/>
        <p:txBody>
          <a:bodyPr>
            <a:normAutofit/>
          </a:bodyPr>
          <a:lstStyle/>
          <a:p>
            <a:pPr marL="0" indent="0">
              <a:buNone/>
            </a:pPr>
            <a:r>
              <a:rPr lang="fr-FR" b="1" dirty="0">
                <a:solidFill>
                  <a:srgbClr val="0070C0"/>
                </a:solidFill>
              </a:rPr>
              <a:t>D : </a:t>
            </a:r>
            <a:r>
              <a:rPr lang="fr-FR" dirty="0"/>
              <a:t>Quels sont les signes infectieux auxquels je dois faire attention et quelle est la conduite à tenir ? </a:t>
            </a:r>
          </a:p>
          <a:p>
            <a:pPr marL="0" indent="0">
              <a:buNone/>
            </a:pPr>
            <a:endParaRPr lang="fr-FR" dirty="0"/>
          </a:p>
          <a:p>
            <a:pPr marL="0" indent="0">
              <a:buNone/>
            </a:pPr>
            <a:r>
              <a:rPr lang="fr-FR" b="1" dirty="0">
                <a:solidFill>
                  <a:srgbClr val="C00000"/>
                </a:solidFill>
              </a:rPr>
              <a:t>P :</a:t>
            </a:r>
            <a:r>
              <a:rPr lang="fr-FR" dirty="0"/>
              <a:t> Soyez vigilante si vous avez une fièvre persistante sur quelques jours, une toux, où encore des mucosités. Pour prévenir ces infections, renforcez les gestes barrières, lavez vous les mains, portez le masque dans les endroits clos et fréquentés. Et si un de ces symptômes survient, prenez rendez vous rapidement chez votre médecin généraliste, et évitez au maximum l’automédication. </a:t>
            </a:r>
          </a:p>
        </p:txBody>
      </p:sp>
    </p:spTree>
    <p:extLst>
      <p:ext uri="{BB962C8B-B14F-4D97-AF65-F5344CB8AC3E}">
        <p14:creationId xmlns:p14="http://schemas.microsoft.com/office/powerpoint/2010/main" val="177867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734B1-D3EE-F849-A17E-2E96B0883839}"/>
              </a:ext>
            </a:extLst>
          </p:cNvPr>
          <p:cNvSpPr>
            <a:spLocks noGrp="1"/>
          </p:cNvSpPr>
          <p:nvPr>
            <p:ph type="title"/>
          </p:nvPr>
        </p:nvSpPr>
        <p:spPr/>
        <p:txBody>
          <a:bodyPr/>
          <a:lstStyle/>
          <a:p>
            <a:pPr algn="ctr"/>
            <a:r>
              <a:rPr lang="fr-FR" dirty="0"/>
              <a:t>Dossier 2</a:t>
            </a:r>
          </a:p>
        </p:txBody>
      </p:sp>
      <p:sp>
        <p:nvSpPr>
          <p:cNvPr id="3" name="Espace réservé du contenu 2">
            <a:extLst>
              <a:ext uri="{FF2B5EF4-FFF2-40B4-BE49-F238E27FC236}">
                <a16:creationId xmlns:a16="http://schemas.microsoft.com/office/drawing/2014/main" id="{4FAD7C4A-9A35-594A-BC7C-2C35164B4438}"/>
              </a:ext>
            </a:extLst>
          </p:cNvPr>
          <p:cNvSpPr>
            <a:spLocks noGrp="1"/>
          </p:cNvSpPr>
          <p:nvPr>
            <p:ph idx="1"/>
          </p:nvPr>
        </p:nvSpPr>
        <p:spPr/>
        <p:txBody>
          <a:bodyPr>
            <a:normAutofit lnSpcReduction="10000"/>
          </a:bodyPr>
          <a:lstStyle/>
          <a:p>
            <a:pPr marL="0" indent="0">
              <a:buNone/>
            </a:pPr>
            <a:r>
              <a:rPr lang="fr-FR" b="1" dirty="0">
                <a:solidFill>
                  <a:srgbClr val="0070C0"/>
                </a:solidFill>
              </a:rPr>
              <a:t>D : </a:t>
            </a:r>
            <a:r>
              <a:rPr lang="fr-FR" dirty="0"/>
              <a:t>Pour mon injection, que faire si j’oublie ? </a:t>
            </a:r>
          </a:p>
          <a:p>
            <a:pPr marL="0" indent="0">
              <a:buNone/>
            </a:pPr>
            <a:endParaRPr lang="fr-FR" dirty="0"/>
          </a:p>
          <a:p>
            <a:pPr marL="0" indent="0">
              <a:buNone/>
            </a:pPr>
            <a:r>
              <a:rPr lang="fr-FR" b="1" dirty="0">
                <a:solidFill>
                  <a:srgbClr val="C00000"/>
                </a:solidFill>
              </a:rPr>
              <a:t>P :</a:t>
            </a:r>
            <a:r>
              <a:rPr lang="fr-FR" dirty="0"/>
              <a:t> Il est recommandé de faire vos injections toutes les 4 semaines, en vous fixant une journée ou vous pouvez vous reposer sur les 2 jours qui suivent car vous pouvez ressentir une forte fatigue et des céphalées. Cependant, ne vous faites pas de soucis si vous l’oublier. Vous pouvez faire votre injection dans les 14 jours qui suivent le jour convenu, et vous ferez l’injection suivante sur le même rythme. Par contre, si vous vous en rendez compte plus de 14 jours après le jour convenu, refaites la dès que possible, et la suivante devra être faite 28 jours après. N’hésitez pas à vous mettre un rappel sur votre téléphone. </a:t>
            </a:r>
          </a:p>
        </p:txBody>
      </p:sp>
    </p:spTree>
    <p:extLst>
      <p:ext uri="{BB962C8B-B14F-4D97-AF65-F5344CB8AC3E}">
        <p14:creationId xmlns:p14="http://schemas.microsoft.com/office/powerpoint/2010/main" val="397344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734B1-D3EE-F849-A17E-2E96B0883839}"/>
              </a:ext>
            </a:extLst>
          </p:cNvPr>
          <p:cNvSpPr>
            <a:spLocks noGrp="1"/>
          </p:cNvSpPr>
          <p:nvPr>
            <p:ph type="title"/>
          </p:nvPr>
        </p:nvSpPr>
        <p:spPr/>
        <p:txBody>
          <a:bodyPr/>
          <a:lstStyle/>
          <a:p>
            <a:pPr algn="ctr"/>
            <a:r>
              <a:rPr lang="fr-FR" dirty="0"/>
              <a:t>Dossier 2</a:t>
            </a:r>
          </a:p>
        </p:txBody>
      </p:sp>
      <p:sp>
        <p:nvSpPr>
          <p:cNvPr id="3" name="Espace réservé du contenu 2">
            <a:extLst>
              <a:ext uri="{FF2B5EF4-FFF2-40B4-BE49-F238E27FC236}">
                <a16:creationId xmlns:a16="http://schemas.microsoft.com/office/drawing/2014/main" id="{4FAD7C4A-9A35-594A-BC7C-2C35164B4438}"/>
              </a:ext>
            </a:extLst>
          </p:cNvPr>
          <p:cNvSpPr>
            <a:spLocks noGrp="1"/>
          </p:cNvSpPr>
          <p:nvPr>
            <p:ph idx="1"/>
          </p:nvPr>
        </p:nvSpPr>
        <p:spPr/>
        <p:txBody>
          <a:bodyPr>
            <a:normAutofit lnSpcReduction="10000"/>
          </a:bodyPr>
          <a:lstStyle/>
          <a:p>
            <a:pPr marL="0" indent="0">
              <a:buNone/>
            </a:pPr>
            <a:r>
              <a:rPr lang="fr-FR" b="1" dirty="0">
                <a:solidFill>
                  <a:srgbClr val="0070C0"/>
                </a:solidFill>
              </a:rPr>
              <a:t>D : </a:t>
            </a:r>
            <a:r>
              <a:rPr lang="fr-FR" dirty="0"/>
              <a:t>D’autre part, mon rhumatologue m’a recommandé de faire ma 4</a:t>
            </a:r>
            <a:r>
              <a:rPr lang="fr-FR" baseline="30000" dirty="0"/>
              <a:t>ème</a:t>
            </a:r>
            <a:r>
              <a:rPr lang="fr-FR" dirty="0"/>
              <a:t> dose de vaccin contre le COVID. Est ce que je suis bien éligible et quand puis je la faire ? </a:t>
            </a:r>
          </a:p>
          <a:p>
            <a:pPr marL="0" indent="0">
              <a:buNone/>
            </a:pPr>
            <a:endParaRPr lang="fr-FR" dirty="0"/>
          </a:p>
          <a:p>
            <a:pPr marL="0" indent="0">
              <a:buNone/>
            </a:pPr>
            <a:r>
              <a:rPr lang="fr-FR" b="1" dirty="0">
                <a:solidFill>
                  <a:srgbClr val="C00000"/>
                </a:solidFill>
              </a:rPr>
              <a:t>P :</a:t>
            </a:r>
            <a:r>
              <a:rPr lang="fr-FR" dirty="0"/>
              <a:t> En ce qui concerne l’éligibilité, il faut que votre dernière injection remonte à plus de 6 mois, et si vous avez eu le COVID, il faut que cela remonte à plus de 6 mois. Par ailleurs, vous avez 2 traitements immunosuppresseurs, l’Imeth et le </a:t>
            </a:r>
            <a:r>
              <a:rPr lang="fr-FR" dirty="0" err="1"/>
              <a:t>Simponi</a:t>
            </a:r>
            <a:r>
              <a:rPr lang="fr-FR" dirty="0"/>
              <a:t>, qui risquent d’augmenter les effets secondaires et limiter l’activité du vaccin? L’idéal serait de le faire pile entre 2 prises d’Imeth, dans les prochains jours, et de débuter le </a:t>
            </a:r>
            <a:r>
              <a:rPr lang="fr-FR" dirty="0" err="1"/>
              <a:t>Simponi</a:t>
            </a:r>
            <a:r>
              <a:rPr lang="fr-FR" dirty="0"/>
              <a:t> une quinzaine de jours après votre injection. </a:t>
            </a:r>
          </a:p>
        </p:txBody>
      </p:sp>
    </p:spTree>
    <p:extLst>
      <p:ext uri="{BB962C8B-B14F-4D97-AF65-F5344CB8AC3E}">
        <p14:creationId xmlns:p14="http://schemas.microsoft.com/office/powerpoint/2010/main" val="255241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210C9-A5AA-DD4B-AD8B-B3D257F36E08}"/>
              </a:ext>
            </a:extLst>
          </p:cNvPr>
          <p:cNvSpPr>
            <a:spLocks noGrp="1"/>
          </p:cNvSpPr>
          <p:nvPr>
            <p:ph type="title"/>
          </p:nvPr>
        </p:nvSpPr>
        <p:spPr/>
        <p:txBody>
          <a:bodyPr/>
          <a:lstStyle/>
          <a:p>
            <a:pPr algn="ctr"/>
            <a:r>
              <a:rPr lang="fr-FR" dirty="0"/>
              <a:t>Dossier 2</a:t>
            </a:r>
          </a:p>
        </p:txBody>
      </p:sp>
      <p:sp>
        <p:nvSpPr>
          <p:cNvPr id="3" name="Espace réservé du contenu 2">
            <a:extLst>
              <a:ext uri="{FF2B5EF4-FFF2-40B4-BE49-F238E27FC236}">
                <a16:creationId xmlns:a16="http://schemas.microsoft.com/office/drawing/2014/main" id="{5F387364-9199-1240-A415-58C25DE960CC}"/>
              </a:ext>
            </a:extLst>
          </p:cNvPr>
          <p:cNvSpPr>
            <a:spLocks noGrp="1"/>
          </p:cNvSpPr>
          <p:nvPr>
            <p:ph idx="1"/>
          </p:nvPr>
        </p:nvSpPr>
        <p:spPr/>
        <p:txBody>
          <a:bodyPr>
            <a:normAutofit/>
          </a:bodyPr>
          <a:lstStyle/>
          <a:p>
            <a:pPr marL="0" indent="0">
              <a:buNone/>
            </a:pPr>
            <a:r>
              <a:rPr lang="fr-FR" b="1" dirty="0">
                <a:solidFill>
                  <a:srgbClr val="0070C0"/>
                </a:solidFill>
              </a:rPr>
              <a:t>D :</a:t>
            </a:r>
            <a:r>
              <a:rPr lang="fr-FR" dirty="0"/>
              <a:t> Merci beaucoup pour vos explications, bonne fin de journée. </a:t>
            </a:r>
          </a:p>
        </p:txBody>
      </p:sp>
    </p:spTree>
    <p:extLst>
      <p:ext uri="{BB962C8B-B14F-4D97-AF65-F5344CB8AC3E}">
        <p14:creationId xmlns:p14="http://schemas.microsoft.com/office/powerpoint/2010/main" val="2655695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3</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buNone/>
            </a:pPr>
            <a:r>
              <a:rPr lang="fr-FR" sz="1600" dirty="0"/>
              <a:t>Dr Martin</a:t>
            </a:r>
          </a:p>
          <a:p>
            <a:pPr marL="0" indent="0">
              <a:buNone/>
            </a:pPr>
            <a:r>
              <a:rPr lang="fr-FR" sz="1600" dirty="0"/>
              <a:t>Généraliste	</a:t>
            </a:r>
          </a:p>
          <a:p>
            <a:pPr marL="0" indent="0">
              <a:buNone/>
            </a:pPr>
            <a:r>
              <a:rPr lang="fr-FR" sz="1600" dirty="0"/>
              <a:t>			27/01/23</a:t>
            </a:r>
          </a:p>
          <a:p>
            <a:pPr marL="0" indent="0">
              <a:buNone/>
            </a:pPr>
            <a:r>
              <a:rPr lang="fr-FR" sz="1600" dirty="0"/>
              <a:t>			Alice Durand, 6 ans, 27kg</a:t>
            </a:r>
          </a:p>
          <a:p>
            <a:pPr marL="0" indent="0">
              <a:buNone/>
            </a:pPr>
            <a:r>
              <a:rPr lang="fr-FR" sz="1600" dirty="0"/>
              <a:t>1) DIPROSALIC lotion 1 app le soir</a:t>
            </a:r>
          </a:p>
          <a:p>
            <a:pPr marL="0" indent="0">
              <a:buNone/>
            </a:pPr>
            <a:r>
              <a:rPr lang="fr-FR" sz="1600" dirty="0"/>
              <a:t>2) BETNEVAL pommade  1 app le soir</a:t>
            </a:r>
          </a:p>
          <a:p>
            <a:pPr marL="0" indent="0">
              <a:buNone/>
            </a:pPr>
            <a:r>
              <a:rPr lang="fr-FR" sz="1600" dirty="0"/>
              <a:t>3) DIPROSONE crème 1 app le soir</a:t>
            </a:r>
          </a:p>
          <a:p>
            <a:pPr marL="0" indent="0">
              <a:buNone/>
            </a:pPr>
            <a:r>
              <a:rPr lang="fr-FR" sz="1600" dirty="0"/>
              <a:t>			QSP 6 mois</a:t>
            </a:r>
          </a:p>
          <a:p>
            <a:pPr marL="0" indent="0">
              <a:buNone/>
            </a:pPr>
            <a:r>
              <a:rPr lang="fr-FR" sz="1600" dirty="0"/>
              <a:t>4) ZITHROMAX sb 1 dose poids le matin QSP 3j </a:t>
            </a:r>
          </a:p>
          <a:p>
            <a:pPr marL="0" indent="0">
              <a:buNone/>
            </a:pPr>
            <a:r>
              <a:rPr lang="fr-FR" sz="1600" dirty="0"/>
              <a:t>5) DOLIPRANE sb si besoin 1 flacon</a:t>
            </a:r>
          </a:p>
          <a:p>
            <a:pPr marL="0" indent="0">
              <a:buNone/>
            </a:pPr>
            <a:r>
              <a:rPr lang="fr-FR" sz="1600" dirty="0"/>
              <a:t>5) EXOMUC 3/jour QSP 7 jours</a:t>
            </a:r>
          </a:p>
          <a:p>
            <a:pPr marL="0" indent="0">
              <a:buNone/>
            </a:pPr>
            <a:r>
              <a:rPr lang="fr-FR" sz="1600" dirty="0"/>
              <a:t>								Dr Martin</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lgn="ctr">
              <a:buNone/>
            </a:pPr>
            <a:r>
              <a:rPr lang="fr-FR" sz="1800" i="1" dirty="0"/>
              <a:t>Ordonnance d’exception </a:t>
            </a:r>
          </a:p>
          <a:p>
            <a:pPr marL="0" indent="0">
              <a:buNone/>
            </a:pPr>
            <a:r>
              <a:rPr lang="fr-FR" sz="1800" dirty="0"/>
              <a:t>Durand Alice (Ayant droit)</a:t>
            </a:r>
          </a:p>
          <a:p>
            <a:pPr marL="0" indent="0">
              <a:buNone/>
            </a:pPr>
            <a:r>
              <a:rPr lang="fr-FR" sz="1800" dirty="0"/>
              <a:t>2 99 08 80 021 002 16</a:t>
            </a:r>
          </a:p>
          <a:p>
            <a:pPr marL="0" indent="0">
              <a:buNone/>
            </a:pPr>
            <a:endParaRPr lang="fr-FR" sz="1800" dirty="0"/>
          </a:p>
          <a:p>
            <a:pPr marL="0" indent="0">
              <a:buNone/>
            </a:pPr>
            <a:r>
              <a:rPr lang="fr-FR" sz="1800" dirty="0"/>
              <a:t>Dr Dupont, Dermatologue, CHU Amiens</a:t>
            </a:r>
          </a:p>
          <a:p>
            <a:pPr marL="0" indent="0">
              <a:buNone/>
            </a:pPr>
            <a:r>
              <a:rPr lang="fr-FR" sz="1800" dirty="0"/>
              <a:t>			le 26/01/23</a:t>
            </a:r>
          </a:p>
          <a:p>
            <a:pPr marL="0" indent="0">
              <a:buNone/>
            </a:pPr>
            <a:endParaRPr lang="fr-FR" sz="1800" dirty="0"/>
          </a:p>
          <a:p>
            <a:pPr marL="0" indent="0">
              <a:buNone/>
            </a:pPr>
            <a:r>
              <a:rPr lang="fr-FR" sz="1800" dirty="0"/>
              <a:t>HUMIRA 40mg : 1 </a:t>
            </a:r>
            <a:r>
              <a:rPr lang="fr-FR" sz="1800" dirty="0" err="1"/>
              <a:t>inj</a:t>
            </a:r>
            <a:r>
              <a:rPr lang="fr-FR" sz="1800" dirty="0"/>
              <a:t> à J0, puis 1 </a:t>
            </a:r>
            <a:r>
              <a:rPr lang="fr-FR" sz="1800" dirty="0" err="1"/>
              <a:t>inj</a:t>
            </a:r>
            <a:r>
              <a:rPr lang="fr-FR" sz="1800" dirty="0"/>
              <a:t> à J7 puis 1 tous les 14j par IDE </a:t>
            </a:r>
          </a:p>
          <a:p>
            <a:pPr marL="0" indent="0">
              <a:buNone/>
            </a:pPr>
            <a:r>
              <a:rPr lang="fr-FR" sz="1800" dirty="0"/>
              <a:t>QSP 6 mois</a:t>
            </a:r>
          </a:p>
          <a:p>
            <a:pPr marL="0" indent="0">
              <a:buNone/>
            </a:pPr>
            <a:r>
              <a:rPr lang="fr-FR" sz="1800" dirty="0"/>
              <a:t>			Dr Dupont</a:t>
            </a:r>
          </a:p>
        </p:txBody>
      </p:sp>
    </p:spTree>
    <p:extLst>
      <p:ext uri="{BB962C8B-B14F-4D97-AF65-F5344CB8AC3E}">
        <p14:creationId xmlns:p14="http://schemas.microsoft.com/office/powerpoint/2010/main" val="1098142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44AD8C-31EE-7441-8D6A-CF500C756EB7}"/>
              </a:ext>
            </a:extLst>
          </p:cNvPr>
          <p:cNvSpPr>
            <a:spLocks noGrp="1"/>
          </p:cNvSpPr>
          <p:nvPr>
            <p:ph type="title"/>
          </p:nvPr>
        </p:nvSpPr>
        <p:spPr/>
        <p:txBody>
          <a:bodyPr/>
          <a:lstStyle/>
          <a:p>
            <a:pPr algn="ctr"/>
            <a:r>
              <a:rPr lang="fr-FR" dirty="0"/>
              <a:t>Maladie de Crohn</a:t>
            </a:r>
          </a:p>
        </p:txBody>
      </p:sp>
      <p:sp>
        <p:nvSpPr>
          <p:cNvPr id="3" name="Espace réservé du contenu 2">
            <a:extLst>
              <a:ext uri="{FF2B5EF4-FFF2-40B4-BE49-F238E27FC236}">
                <a16:creationId xmlns:a16="http://schemas.microsoft.com/office/drawing/2014/main" id="{0B5161F6-632C-1F43-BDAA-EDDCDBE0F318}"/>
              </a:ext>
            </a:extLst>
          </p:cNvPr>
          <p:cNvSpPr>
            <a:spLocks noGrp="1"/>
          </p:cNvSpPr>
          <p:nvPr>
            <p:ph idx="1"/>
          </p:nvPr>
        </p:nvSpPr>
        <p:spPr/>
        <p:txBody>
          <a:bodyPr/>
          <a:lstStyle/>
          <a:p>
            <a:r>
              <a:rPr lang="fr-FR" dirty="0"/>
              <a:t>MICI : Maladie Inflammatoire Chronique de l’Intestin</a:t>
            </a:r>
          </a:p>
          <a:p>
            <a:r>
              <a:rPr lang="fr-FR" dirty="0"/>
              <a:t>Inflammation chronique qui peut toucher les parois de tout le TD</a:t>
            </a:r>
          </a:p>
          <a:p>
            <a:pPr marL="0" indent="0">
              <a:buNone/>
            </a:pPr>
            <a:endParaRPr lang="fr-FR" dirty="0"/>
          </a:p>
          <a:p>
            <a:r>
              <a:rPr lang="fr-FR" dirty="0"/>
              <a:t>Alternance de 2 phases :</a:t>
            </a:r>
          </a:p>
          <a:p>
            <a:pPr lvl="1"/>
            <a:r>
              <a:rPr lang="fr-FR" dirty="0"/>
              <a:t>Phase de poussées d’intensité et de durées variables</a:t>
            </a:r>
          </a:p>
          <a:p>
            <a:pPr lvl="1"/>
            <a:r>
              <a:rPr lang="fr-FR" dirty="0"/>
              <a:t>Phase sans symptômes, dite de rémission</a:t>
            </a:r>
          </a:p>
          <a:p>
            <a:pPr lvl="1"/>
            <a:endParaRPr lang="fr-FR" dirty="0"/>
          </a:p>
          <a:p>
            <a:r>
              <a:rPr lang="fr-FR" dirty="0"/>
              <a:t>Incidence (France) : 8/100000</a:t>
            </a:r>
          </a:p>
          <a:p>
            <a:r>
              <a:rPr lang="fr-FR" dirty="0"/>
              <a:t>Sujets jeunes, 13 femmes pour 10 hommes</a:t>
            </a:r>
          </a:p>
        </p:txBody>
      </p:sp>
    </p:spTree>
    <p:extLst>
      <p:ext uri="{BB962C8B-B14F-4D97-AF65-F5344CB8AC3E}">
        <p14:creationId xmlns:p14="http://schemas.microsoft.com/office/powerpoint/2010/main" val="4026667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210C9-A5AA-DD4B-AD8B-B3D257F36E08}"/>
              </a:ext>
            </a:extLst>
          </p:cNvPr>
          <p:cNvSpPr>
            <a:spLocks noGrp="1"/>
          </p:cNvSpPr>
          <p:nvPr>
            <p:ph type="title"/>
          </p:nvPr>
        </p:nvSpPr>
        <p:spPr/>
        <p:txBody>
          <a:bodyPr/>
          <a:lstStyle/>
          <a:p>
            <a:pPr algn="ctr"/>
            <a:r>
              <a:rPr lang="fr-FR" dirty="0"/>
              <a:t>Dossier 3</a:t>
            </a:r>
          </a:p>
        </p:txBody>
      </p:sp>
      <p:sp>
        <p:nvSpPr>
          <p:cNvPr id="3" name="Espace réservé du contenu 2">
            <a:extLst>
              <a:ext uri="{FF2B5EF4-FFF2-40B4-BE49-F238E27FC236}">
                <a16:creationId xmlns:a16="http://schemas.microsoft.com/office/drawing/2014/main" id="{5F387364-9199-1240-A415-58C25DE960CC}"/>
              </a:ext>
            </a:extLst>
          </p:cNvPr>
          <p:cNvSpPr>
            <a:spLocks noGrp="1"/>
          </p:cNvSpPr>
          <p:nvPr>
            <p:ph idx="1"/>
          </p:nvPr>
        </p:nvSpPr>
        <p:spPr/>
        <p:txBody>
          <a:bodyPr>
            <a:normAutofit fontScale="92500" lnSpcReduction="20000"/>
          </a:bodyPr>
          <a:lstStyle/>
          <a:p>
            <a:pPr marL="0" indent="0" algn="ctr">
              <a:buNone/>
            </a:pPr>
            <a:r>
              <a:rPr lang="fr-FR" u="sng" dirty="0"/>
              <a:t>Contexte</a:t>
            </a:r>
          </a:p>
          <a:p>
            <a:pPr marL="0" indent="0">
              <a:buNone/>
            </a:pPr>
            <a:r>
              <a:rPr lang="fr-FR" sz="2800" dirty="0"/>
              <a:t>Madame Durand, </a:t>
            </a:r>
            <a:r>
              <a:rPr lang="fr-FR" dirty="0"/>
              <a:t>qui vient d’emménager dans la région</a:t>
            </a:r>
            <a:r>
              <a:rPr lang="fr-FR" sz="2800" dirty="0"/>
              <a:t>, se présente pour la première fois dans votre officine, avec sa fille, Alice. </a:t>
            </a:r>
          </a:p>
          <a:p>
            <a:pPr marL="0" indent="0">
              <a:buNone/>
            </a:pPr>
            <a:endParaRPr lang="fr-FR" sz="2800" dirty="0"/>
          </a:p>
          <a:p>
            <a:pPr marL="0" indent="0">
              <a:buNone/>
            </a:pPr>
            <a:r>
              <a:rPr lang="fr-FR" sz="2800" dirty="0"/>
              <a:t>El</a:t>
            </a:r>
            <a:r>
              <a:rPr lang="fr-FR" dirty="0"/>
              <a:t>le</a:t>
            </a:r>
            <a:r>
              <a:rPr lang="fr-FR" sz="2800" dirty="0"/>
              <a:t> a consulté pour Alice pour la première fois son nouveau spécialiste hier, et comme Alice était malade dans la nuit, elle a consulté son médecin traitant ce jour. Les traitements chroniques ayant tous été changé par rapport aux anciens médecins, elle demande à refaire le point avec vous. </a:t>
            </a:r>
            <a:br>
              <a:rPr lang="fr-FR" sz="2800" dirty="0"/>
            </a:br>
            <a:endParaRPr lang="fr-FR" dirty="0"/>
          </a:p>
          <a:p>
            <a:pPr marL="0" indent="0">
              <a:buNone/>
            </a:pPr>
            <a:r>
              <a:rPr lang="fr-FR" sz="2800" dirty="0"/>
              <a:t>De plus, Alice part en classe de neige avec l’école à la mi Mars</a:t>
            </a:r>
            <a:r>
              <a:rPr lang="fr-FR" dirty="0"/>
              <a:t>. Pour gérer la pathologie de sa fille, elle part en tant qu’accompagnante, et souhaite faire une trousse de secours pour sa fille. </a:t>
            </a:r>
          </a:p>
        </p:txBody>
      </p:sp>
    </p:spTree>
    <p:extLst>
      <p:ext uri="{BB962C8B-B14F-4D97-AF65-F5344CB8AC3E}">
        <p14:creationId xmlns:p14="http://schemas.microsoft.com/office/powerpoint/2010/main" val="3672991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0BF530-2B05-EB43-B318-6179EB92FC1B}"/>
              </a:ext>
            </a:extLst>
          </p:cNvPr>
          <p:cNvSpPr>
            <a:spLocks noGrp="1"/>
          </p:cNvSpPr>
          <p:nvPr>
            <p:ph type="title"/>
          </p:nvPr>
        </p:nvSpPr>
        <p:spPr>
          <a:xfrm>
            <a:off x="838200" y="2766218"/>
            <a:ext cx="10515600" cy="1325563"/>
          </a:xfrm>
        </p:spPr>
        <p:txBody>
          <a:bodyPr/>
          <a:lstStyle/>
          <a:p>
            <a:pPr algn="ctr"/>
            <a:r>
              <a:rPr lang="fr-FR" b="1" dirty="0"/>
              <a:t>Quelle pathologie ? </a:t>
            </a:r>
          </a:p>
        </p:txBody>
      </p:sp>
    </p:spTree>
    <p:extLst>
      <p:ext uri="{BB962C8B-B14F-4D97-AF65-F5344CB8AC3E}">
        <p14:creationId xmlns:p14="http://schemas.microsoft.com/office/powerpoint/2010/main" val="1458484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44AD8C-31EE-7441-8D6A-CF500C756EB7}"/>
              </a:ext>
            </a:extLst>
          </p:cNvPr>
          <p:cNvSpPr>
            <a:spLocks noGrp="1"/>
          </p:cNvSpPr>
          <p:nvPr>
            <p:ph type="title"/>
          </p:nvPr>
        </p:nvSpPr>
        <p:spPr/>
        <p:txBody>
          <a:bodyPr/>
          <a:lstStyle/>
          <a:p>
            <a:pPr algn="ctr"/>
            <a:r>
              <a:rPr lang="fr-FR" dirty="0"/>
              <a:t>Psoriasis en plaques</a:t>
            </a:r>
          </a:p>
        </p:txBody>
      </p:sp>
      <p:sp>
        <p:nvSpPr>
          <p:cNvPr id="3" name="Espace réservé du contenu 2">
            <a:extLst>
              <a:ext uri="{FF2B5EF4-FFF2-40B4-BE49-F238E27FC236}">
                <a16:creationId xmlns:a16="http://schemas.microsoft.com/office/drawing/2014/main" id="{0B5161F6-632C-1F43-BDAA-EDDCDBE0F318}"/>
              </a:ext>
            </a:extLst>
          </p:cNvPr>
          <p:cNvSpPr>
            <a:spLocks noGrp="1"/>
          </p:cNvSpPr>
          <p:nvPr>
            <p:ph idx="1"/>
          </p:nvPr>
        </p:nvSpPr>
        <p:spPr/>
        <p:txBody>
          <a:bodyPr>
            <a:normAutofit fontScale="92500"/>
          </a:bodyPr>
          <a:lstStyle/>
          <a:p>
            <a:r>
              <a:rPr lang="fr-FR" dirty="0"/>
              <a:t>Pathologie inflammatoire de la peau, non contagieuse, caractérisée par la présence de plaques rouges recouvertes de squames</a:t>
            </a:r>
          </a:p>
          <a:p>
            <a:r>
              <a:rPr lang="fr-FR" dirty="0"/>
              <a:t>Atteinte cutanée +/- manifestations articulaires </a:t>
            </a:r>
            <a:r>
              <a:rPr lang="fr-FR" dirty="0">
                <a:sym typeface="Wingdings" pitchFamily="2" charset="2"/>
              </a:rPr>
              <a:t> rhumatisme psoriasique</a:t>
            </a:r>
          </a:p>
          <a:p>
            <a:pPr marL="0" indent="0">
              <a:buNone/>
            </a:pPr>
            <a:endParaRPr lang="fr-FR" dirty="0"/>
          </a:p>
          <a:p>
            <a:r>
              <a:rPr lang="fr-FR" dirty="0"/>
              <a:t>Alternance de 2 phases :</a:t>
            </a:r>
          </a:p>
          <a:p>
            <a:pPr lvl="1"/>
            <a:r>
              <a:rPr lang="fr-FR" dirty="0"/>
              <a:t>Phase de poussées d’intensité et de durées variables</a:t>
            </a:r>
          </a:p>
          <a:p>
            <a:pPr lvl="1"/>
            <a:r>
              <a:rPr lang="fr-FR" dirty="0"/>
              <a:t>Phase sans symptômes, dite de rémission</a:t>
            </a:r>
          </a:p>
          <a:p>
            <a:pPr lvl="1"/>
            <a:endParaRPr lang="fr-FR" dirty="0"/>
          </a:p>
          <a:p>
            <a:r>
              <a:rPr lang="fr-FR" dirty="0"/>
              <a:t>Touche 2 à 4% de la population française</a:t>
            </a:r>
          </a:p>
          <a:p>
            <a:r>
              <a:rPr lang="fr-FR" dirty="0"/>
              <a:t>Sujets jeunes</a:t>
            </a:r>
          </a:p>
        </p:txBody>
      </p:sp>
    </p:spTree>
    <p:extLst>
      <p:ext uri="{BB962C8B-B14F-4D97-AF65-F5344CB8AC3E}">
        <p14:creationId xmlns:p14="http://schemas.microsoft.com/office/powerpoint/2010/main" val="2709794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44AD8C-31EE-7441-8D6A-CF500C756EB7}"/>
              </a:ext>
            </a:extLst>
          </p:cNvPr>
          <p:cNvSpPr>
            <a:spLocks noGrp="1"/>
          </p:cNvSpPr>
          <p:nvPr>
            <p:ph type="title"/>
          </p:nvPr>
        </p:nvSpPr>
        <p:spPr/>
        <p:txBody>
          <a:bodyPr/>
          <a:lstStyle/>
          <a:p>
            <a:pPr algn="ctr"/>
            <a:r>
              <a:rPr lang="fr-FR" dirty="0"/>
              <a:t>Psoriasis en plaques</a:t>
            </a:r>
          </a:p>
        </p:txBody>
      </p:sp>
      <p:sp>
        <p:nvSpPr>
          <p:cNvPr id="3" name="Espace réservé du contenu 2">
            <a:extLst>
              <a:ext uri="{FF2B5EF4-FFF2-40B4-BE49-F238E27FC236}">
                <a16:creationId xmlns:a16="http://schemas.microsoft.com/office/drawing/2014/main" id="{0B5161F6-632C-1F43-BDAA-EDDCDBE0F318}"/>
              </a:ext>
            </a:extLst>
          </p:cNvPr>
          <p:cNvSpPr>
            <a:spLocks noGrp="1"/>
          </p:cNvSpPr>
          <p:nvPr>
            <p:ph idx="1"/>
          </p:nvPr>
        </p:nvSpPr>
        <p:spPr/>
        <p:txBody>
          <a:bodyPr>
            <a:normAutofit lnSpcReduction="10000"/>
          </a:bodyPr>
          <a:lstStyle/>
          <a:p>
            <a:pPr marL="457200" lvl="1" indent="0">
              <a:buNone/>
            </a:pPr>
            <a:r>
              <a:rPr lang="fr-FR" dirty="0"/>
              <a:t>Mécanismes </a:t>
            </a:r>
          </a:p>
          <a:p>
            <a:pPr lvl="1"/>
            <a:r>
              <a:rPr lang="fr-FR" dirty="0"/>
              <a:t>Prédisposition génétique</a:t>
            </a:r>
          </a:p>
          <a:p>
            <a:pPr lvl="1"/>
            <a:r>
              <a:rPr lang="fr-FR" dirty="0"/>
              <a:t>Facteurs aggravants : stress, infections, médicaments, soleil (peut améliorer mais également aggraver un psoriasis)</a:t>
            </a:r>
          </a:p>
          <a:p>
            <a:pPr lvl="1"/>
            <a:endParaRPr lang="fr-FR" dirty="0"/>
          </a:p>
          <a:p>
            <a:pPr marL="457200" lvl="1" indent="0">
              <a:buNone/>
            </a:pPr>
            <a:r>
              <a:rPr lang="fr-FR" dirty="0"/>
              <a:t>Symptômes </a:t>
            </a:r>
          </a:p>
          <a:p>
            <a:pPr lvl="1"/>
            <a:r>
              <a:rPr lang="fr-FR" dirty="0"/>
              <a:t>Lésions caractéristiques : plaque inflammatoire rouge, surmontée de squames blanchâtres qui se détachent pour former de grosses pellicules</a:t>
            </a:r>
          </a:p>
          <a:p>
            <a:pPr lvl="1"/>
            <a:r>
              <a:rPr lang="fr-FR" dirty="0"/>
              <a:t> Zones : zone de frottements ++, cuir chevelu, sourcils, ongles, paumes de mains et plantes des pieds, muqueuses génitales</a:t>
            </a:r>
          </a:p>
          <a:p>
            <a:pPr lvl="1"/>
            <a:r>
              <a:rPr lang="fr-FR" dirty="0"/>
              <a:t>Complication : rhumatisme psoriasique (3 cas sur 4), peu concerner une ou plusieurs articulations</a:t>
            </a:r>
          </a:p>
          <a:p>
            <a:pPr marL="0" indent="0">
              <a:buNone/>
            </a:pPr>
            <a:endParaRPr lang="fr-FR" dirty="0">
              <a:highlight>
                <a:srgbClr val="FFFF00"/>
              </a:highlight>
            </a:endParaRPr>
          </a:p>
        </p:txBody>
      </p:sp>
    </p:spTree>
    <p:extLst>
      <p:ext uri="{BB962C8B-B14F-4D97-AF65-F5344CB8AC3E}">
        <p14:creationId xmlns:p14="http://schemas.microsoft.com/office/powerpoint/2010/main" val="6507622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3167A00-9033-D34B-9275-AB569D08D861}"/>
              </a:ext>
            </a:extLst>
          </p:cNvPr>
          <p:cNvPicPr>
            <a:picLocks noChangeAspect="1"/>
          </p:cNvPicPr>
          <p:nvPr/>
        </p:nvPicPr>
        <p:blipFill>
          <a:blip r:embed="rId2"/>
          <a:stretch>
            <a:fillRect/>
          </a:stretch>
        </p:blipFill>
        <p:spPr>
          <a:xfrm>
            <a:off x="938283" y="1587673"/>
            <a:ext cx="5028048" cy="3682652"/>
          </a:xfrm>
          <a:prstGeom prst="rect">
            <a:avLst/>
          </a:prstGeom>
        </p:spPr>
      </p:pic>
      <p:pic>
        <p:nvPicPr>
          <p:cNvPr id="3" name="Image 2">
            <a:extLst>
              <a:ext uri="{FF2B5EF4-FFF2-40B4-BE49-F238E27FC236}">
                <a16:creationId xmlns:a16="http://schemas.microsoft.com/office/drawing/2014/main" id="{028D5D63-211F-5F45-A950-A12FB7820DE3}"/>
              </a:ext>
            </a:extLst>
          </p:cNvPr>
          <p:cNvPicPr>
            <a:picLocks noChangeAspect="1"/>
          </p:cNvPicPr>
          <p:nvPr/>
        </p:nvPicPr>
        <p:blipFill>
          <a:blip r:embed="rId3"/>
          <a:stretch>
            <a:fillRect/>
          </a:stretch>
        </p:blipFill>
        <p:spPr>
          <a:xfrm>
            <a:off x="7047377" y="1991116"/>
            <a:ext cx="4365003" cy="2875767"/>
          </a:xfrm>
          <a:prstGeom prst="rect">
            <a:avLst/>
          </a:prstGeom>
        </p:spPr>
      </p:pic>
    </p:spTree>
    <p:extLst>
      <p:ext uri="{BB962C8B-B14F-4D97-AF65-F5344CB8AC3E}">
        <p14:creationId xmlns:p14="http://schemas.microsoft.com/office/powerpoint/2010/main" val="41604712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3</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buNone/>
            </a:pPr>
            <a:r>
              <a:rPr lang="fr-FR" sz="1600" dirty="0"/>
              <a:t>Dr Martin</a:t>
            </a:r>
          </a:p>
          <a:p>
            <a:pPr marL="0" indent="0">
              <a:buNone/>
            </a:pPr>
            <a:r>
              <a:rPr lang="fr-FR" sz="1600" dirty="0"/>
              <a:t>Généraliste	</a:t>
            </a:r>
          </a:p>
          <a:p>
            <a:pPr marL="0" indent="0">
              <a:buNone/>
            </a:pPr>
            <a:r>
              <a:rPr lang="fr-FR" sz="1600" dirty="0"/>
              <a:t>			27/01/23</a:t>
            </a:r>
          </a:p>
          <a:p>
            <a:pPr marL="0" indent="0">
              <a:buNone/>
            </a:pPr>
            <a:r>
              <a:rPr lang="fr-FR" sz="1600" dirty="0"/>
              <a:t>			Alice Durand, 6 ans, 27kg</a:t>
            </a:r>
          </a:p>
          <a:p>
            <a:pPr marL="0" indent="0">
              <a:buNone/>
            </a:pPr>
            <a:r>
              <a:rPr lang="fr-FR" sz="1600" dirty="0"/>
              <a:t>1) DIPROSALIC lotion 1 app le soir</a:t>
            </a:r>
          </a:p>
          <a:p>
            <a:pPr marL="0" indent="0">
              <a:buNone/>
            </a:pPr>
            <a:r>
              <a:rPr lang="fr-FR" sz="1600" dirty="0"/>
              <a:t>2) BETNEVAL pommade  1 app le soir</a:t>
            </a:r>
          </a:p>
          <a:p>
            <a:pPr marL="0" indent="0">
              <a:buNone/>
            </a:pPr>
            <a:r>
              <a:rPr lang="fr-FR" sz="1600" dirty="0"/>
              <a:t>3) DIPROSONE crème 1 app le soir</a:t>
            </a:r>
          </a:p>
          <a:p>
            <a:pPr marL="0" indent="0">
              <a:buNone/>
            </a:pPr>
            <a:r>
              <a:rPr lang="fr-FR" sz="1600" dirty="0"/>
              <a:t>			QSP 6 mois</a:t>
            </a:r>
          </a:p>
          <a:p>
            <a:pPr marL="0" indent="0">
              <a:buNone/>
            </a:pPr>
            <a:r>
              <a:rPr lang="fr-FR" sz="1600" dirty="0"/>
              <a:t>4) ZITHROMAX sb 1 dose poids le matin QSP 3j </a:t>
            </a:r>
          </a:p>
          <a:p>
            <a:pPr marL="0" indent="0">
              <a:buNone/>
            </a:pPr>
            <a:r>
              <a:rPr lang="fr-FR" sz="1600" dirty="0"/>
              <a:t>5) DOLIPRANE sb si besoin 1 flacon</a:t>
            </a:r>
          </a:p>
          <a:p>
            <a:pPr marL="0" indent="0">
              <a:buNone/>
            </a:pPr>
            <a:r>
              <a:rPr lang="fr-FR" sz="1600" dirty="0"/>
              <a:t>5) EXOMUC 3/jour QSP 7 jours</a:t>
            </a:r>
          </a:p>
          <a:p>
            <a:pPr marL="0" indent="0">
              <a:buNone/>
            </a:pPr>
            <a:r>
              <a:rPr lang="fr-FR" sz="1600" dirty="0"/>
              <a:t>								Dr Martin</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buNone/>
            </a:pPr>
            <a:endParaRPr lang="fr-FR" sz="1800" dirty="0">
              <a:highlight>
                <a:srgbClr val="FFFF00"/>
              </a:highlight>
            </a:endParaRPr>
          </a:p>
          <a:p>
            <a:pPr marL="0" indent="0">
              <a:buNone/>
            </a:pPr>
            <a:endParaRPr lang="fr-FR" sz="1800" dirty="0">
              <a:highlight>
                <a:srgbClr val="FFFF00"/>
              </a:highlight>
            </a:endParaRPr>
          </a:p>
          <a:p>
            <a:pPr marL="0" indent="0">
              <a:buNone/>
            </a:pPr>
            <a:endParaRPr lang="fr-FR" sz="1800" dirty="0"/>
          </a:p>
          <a:p>
            <a:pPr marL="0" indent="0">
              <a:buNone/>
            </a:pPr>
            <a:r>
              <a:rPr lang="fr-FR" sz="1800" dirty="0"/>
              <a:t>DIPROSALIC </a:t>
            </a:r>
            <a:r>
              <a:rPr lang="fr-FR" sz="1800" dirty="0">
                <a:sym typeface="Wingdings" pitchFamily="2" charset="2"/>
              </a:rPr>
              <a:t> Ac. Salicylique + Bétaméthasone</a:t>
            </a:r>
          </a:p>
          <a:p>
            <a:pPr marL="0" indent="0">
              <a:buNone/>
            </a:pPr>
            <a:r>
              <a:rPr lang="fr-FR" sz="1800" dirty="0">
                <a:sym typeface="Wingdings" pitchFamily="2" charset="2"/>
              </a:rPr>
              <a:t>Classe : Kératolytique + Corticoïde d’activité forte</a:t>
            </a:r>
          </a:p>
          <a:p>
            <a:pPr marL="0" indent="0">
              <a:buNone/>
            </a:pPr>
            <a:r>
              <a:rPr lang="fr-FR" sz="1800" dirty="0">
                <a:sym typeface="Wingdings" pitchFamily="2" charset="2"/>
              </a:rPr>
              <a:t>Poso : 1 à 2 applications par jour, léger massage</a:t>
            </a:r>
          </a:p>
          <a:p>
            <a:pPr marL="0" indent="0">
              <a:buNone/>
            </a:pPr>
            <a:r>
              <a:rPr lang="fr-FR" sz="1800" dirty="0">
                <a:sym typeface="Wingdings" pitchFamily="2" charset="2"/>
              </a:rPr>
              <a:t>Conseils : forme fluide, à privilégier pour le cuir chevelu ++, photosensibilité, utiliser un shampoing extra doux </a:t>
            </a:r>
          </a:p>
          <a:p>
            <a:pPr marL="0" indent="0">
              <a:buNone/>
            </a:pPr>
            <a:r>
              <a:rPr lang="fr-FR" sz="1800" dirty="0">
                <a:sym typeface="Wingdings" pitchFamily="2" charset="2"/>
              </a:rPr>
              <a:t>Intérêt : Traitement des lésions kératosiques du cuir chevelu du psoriasis</a:t>
            </a:r>
            <a:endParaRPr lang="fr-FR" sz="1800" dirty="0"/>
          </a:p>
        </p:txBody>
      </p:sp>
    </p:spTree>
    <p:extLst>
      <p:ext uri="{BB962C8B-B14F-4D97-AF65-F5344CB8AC3E}">
        <p14:creationId xmlns:p14="http://schemas.microsoft.com/office/powerpoint/2010/main" val="1504986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3</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buNone/>
            </a:pPr>
            <a:r>
              <a:rPr lang="fr-FR" sz="1600" dirty="0"/>
              <a:t>Dr Martin</a:t>
            </a:r>
          </a:p>
          <a:p>
            <a:pPr marL="0" indent="0">
              <a:buNone/>
            </a:pPr>
            <a:r>
              <a:rPr lang="fr-FR" sz="1600" dirty="0"/>
              <a:t>Généraliste	</a:t>
            </a:r>
          </a:p>
          <a:p>
            <a:pPr marL="0" indent="0">
              <a:buNone/>
            </a:pPr>
            <a:r>
              <a:rPr lang="fr-FR" sz="1600" dirty="0"/>
              <a:t>			27/01/23</a:t>
            </a:r>
          </a:p>
          <a:p>
            <a:pPr marL="0" indent="0">
              <a:buNone/>
            </a:pPr>
            <a:r>
              <a:rPr lang="fr-FR" sz="1600" dirty="0"/>
              <a:t>			Alice Durand, 6 ans, 27kg</a:t>
            </a:r>
          </a:p>
          <a:p>
            <a:pPr marL="0" indent="0">
              <a:buNone/>
            </a:pPr>
            <a:r>
              <a:rPr lang="fr-FR" sz="1600" dirty="0"/>
              <a:t>1) DIPROSALIC lotion 1 app le soir</a:t>
            </a:r>
          </a:p>
          <a:p>
            <a:pPr marL="0" indent="0">
              <a:buNone/>
            </a:pPr>
            <a:r>
              <a:rPr lang="fr-FR" sz="1600" dirty="0"/>
              <a:t>2) BETNEVAL pommade  1 app le soir</a:t>
            </a:r>
          </a:p>
          <a:p>
            <a:pPr marL="0" indent="0">
              <a:buNone/>
            </a:pPr>
            <a:r>
              <a:rPr lang="fr-FR" sz="1600" dirty="0"/>
              <a:t>3) DIPROSONE crème 1 app le soir</a:t>
            </a:r>
          </a:p>
          <a:p>
            <a:pPr marL="0" indent="0">
              <a:buNone/>
            </a:pPr>
            <a:r>
              <a:rPr lang="fr-FR" sz="1600" dirty="0"/>
              <a:t>			QSP 6 mois</a:t>
            </a:r>
          </a:p>
          <a:p>
            <a:pPr marL="0" indent="0">
              <a:buNone/>
            </a:pPr>
            <a:r>
              <a:rPr lang="fr-FR" sz="1600" dirty="0"/>
              <a:t>4) ZITHROMAX sb 1 dose poids le matin QSP 3j </a:t>
            </a:r>
          </a:p>
          <a:p>
            <a:pPr marL="0" indent="0">
              <a:buNone/>
            </a:pPr>
            <a:r>
              <a:rPr lang="fr-FR" sz="1600" dirty="0"/>
              <a:t>5) DOLIPRANE sb si besoin 1 flacon</a:t>
            </a:r>
          </a:p>
          <a:p>
            <a:pPr marL="0" indent="0">
              <a:buNone/>
            </a:pPr>
            <a:r>
              <a:rPr lang="fr-FR" sz="1600" dirty="0"/>
              <a:t>5) EXOMUC 3/jour QSP 7 jours</a:t>
            </a:r>
          </a:p>
          <a:p>
            <a:pPr marL="0" indent="0">
              <a:buNone/>
            </a:pPr>
            <a:r>
              <a:rPr lang="fr-FR" sz="1600" dirty="0"/>
              <a:t>								Dr Martin</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buNone/>
            </a:pPr>
            <a:endParaRPr lang="fr-FR" sz="1800" dirty="0"/>
          </a:p>
          <a:p>
            <a:pPr marL="0" indent="0">
              <a:buNone/>
            </a:pPr>
            <a:endParaRPr lang="fr-FR" sz="1800" dirty="0"/>
          </a:p>
          <a:p>
            <a:pPr marL="0" indent="0">
              <a:buNone/>
            </a:pPr>
            <a:endParaRPr lang="fr-FR" sz="1800" dirty="0"/>
          </a:p>
          <a:p>
            <a:pPr marL="0" indent="0">
              <a:buNone/>
            </a:pPr>
            <a:r>
              <a:rPr lang="fr-FR" sz="1800" dirty="0"/>
              <a:t>BETNEVAL </a:t>
            </a:r>
            <a:r>
              <a:rPr lang="fr-FR" sz="1800" dirty="0">
                <a:sym typeface="Wingdings" pitchFamily="2" charset="2"/>
              </a:rPr>
              <a:t> Bétaméthasone </a:t>
            </a:r>
          </a:p>
          <a:p>
            <a:pPr marL="0" indent="0">
              <a:buNone/>
            </a:pPr>
            <a:r>
              <a:rPr lang="fr-FR" sz="1800" dirty="0">
                <a:sym typeface="Wingdings" pitchFamily="2" charset="2"/>
              </a:rPr>
              <a:t>Classe : Corticoïde d’activité forte</a:t>
            </a:r>
          </a:p>
          <a:p>
            <a:pPr marL="0" indent="0">
              <a:buNone/>
            </a:pPr>
            <a:r>
              <a:rPr lang="fr-FR" sz="1800" dirty="0">
                <a:sym typeface="Wingdings" pitchFamily="2" charset="2"/>
              </a:rPr>
              <a:t>Poso : 1 à 2 applications par jour, léger massage</a:t>
            </a:r>
          </a:p>
          <a:p>
            <a:pPr marL="0" indent="0">
              <a:buNone/>
            </a:pPr>
            <a:r>
              <a:rPr lang="fr-FR" sz="1800" dirty="0">
                <a:sym typeface="Wingdings" pitchFamily="2" charset="2"/>
              </a:rPr>
              <a:t>Conseils : forme pommade, à appliquer uniquement sur les lésions sèches ++ car effet « étanche », photosensibilité, alterner avec un émollient pour hydrater les plaques</a:t>
            </a:r>
          </a:p>
          <a:p>
            <a:pPr marL="0" indent="0">
              <a:buNone/>
            </a:pPr>
            <a:r>
              <a:rPr lang="fr-FR" sz="1800" dirty="0">
                <a:sym typeface="Wingdings" pitchFamily="2" charset="2"/>
              </a:rPr>
              <a:t>Intérêt : Traitement des lésions sèches du psoriasis</a:t>
            </a:r>
            <a:endParaRPr lang="fr-FR" sz="1800" dirty="0">
              <a:highlight>
                <a:srgbClr val="FFFF00"/>
              </a:highlight>
            </a:endParaRPr>
          </a:p>
        </p:txBody>
      </p:sp>
    </p:spTree>
    <p:extLst>
      <p:ext uri="{BB962C8B-B14F-4D97-AF65-F5344CB8AC3E}">
        <p14:creationId xmlns:p14="http://schemas.microsoft.com/office/powerpoint/2010/main" val="1211557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3</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buNone/>
            </a:pPr>
            <a:r>
              <a:rPr lang="fr-FR" sz="1600" dirty="0"/>
              <a:t>Dr Martin</a:t>
            </a:r>
          </a:p>
          <a:p>
            <a:pPr marL="0" indent="0">
              <a:buNone/>
            </a:pPr>
            <a:r>
              <a:rPr lang="fr-FR" sz="1600" dirty="0"/>
              <a:t>Généraliste	</a:t>
            </a:r>
          </a:p>
          <a:p>
            <a:pPr marL="0" indent="0">
              <a:buNone/>
            </a:pPr>
            <a:r>
              <a:rPr lang="fr-FR" sz="1600" dirty="0"/>
              <a:t>			27/01/23</a:t>
            </a:r>
          </a:p>
          <a:p>
            <a:pPr marL="0" indent="0">
              <a:buNone/>
            </a:pPr>
            <a:r>
              <a:rPr lang="fr-FR" sz="1600" dirty="0"/>
              <a:t>			Alice Durand, 6 ans, 27kg</a:t>
            </a:r>
          </a:p>
          <a:p>
            <a:pPr marL="0" indent="0">
              <a:buNone/>
            </a:pPr>
            <a:r>
              <a:rPr lang="fr-FR" sz="1600" dirty="0"/>
              <a:t>1) DIPROSALIC lotion 1 app le soir</a:t>
            </a:r>
          </a:p>
          <a:p>
            <a:pPr marL="0" indent="0">
              <a:buNone/>
            </a:pPr>
            <a:r>
              <a:rPr lang="fr-FR" sz="1600" dirty="0"/>
              <a:t>2) BETNEVAL pommade  1 app le soir</a:t>
            </a:r>
          </a:p>
          <a:p>
            <a:pPr marL="0" indent="0">
              <a:buNone/>
            </a:pPr>
            <a:r>
              <a:rPr lang="fr-FR" sz="1600" dirty="0"/>
              <a:t>3) DIPROSONE crème 1 app le soir</a:t>
            </a:r>
          </a:p>
          <a:p>
            <a:pPr marL="0" indent="0">
              <a:buNone/>
            </a:pPr>
            <a:r>
              <a:rPr lang="fr-FR" sz="1600" dirty="0"/>
              <a:t>			QSP 6 mois</a:t>
            </a:r>
          </a:p>
          <a:p>
            <a:pPr marL="0" indent="0">
              <a:buNone/>
            </a:pPr>
            <a:r>
              <a:rPr lang="fr-FR" sz="1600" dirty="0"/>
              <a:t>4) ZITHROMAX sb 1 dose poids le matin QSP 3j </a:t>
            </a:r>
          </a:p>
          <a:p>
            <a:pPr marL="0" indent="0">
              <a:buNone/>
            </a:pPr>
            <a:r>
              <a:rPr lang="fr-FR" sz="1600" dirty="0"/>
              <a:t>5) DOLIPRANE sb si besoin 1 flacon</a:t>
            </a:r>
          </a:p>
          <a:p>
            <a:pPr marL="0" indent="0">
              <a:buNone/>
            </a:pPr>
            <a:r>
              <a:rPr lang="fr-FR" sz="1600" dirty="0"/>
              <a:t>5) EXOMUC 3/jour QSP 7 jours</a:t>
            </a:r>
          </a:p>
          <a:p>
            <a:pPr marL="0" indent="0">
              <a:buNone/>
            </a:pPr>
            <a:r>
              <a:rPr lang="fr-FR" sz="1600" dirty="0"/>
              <a:t>								Dr Martin</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buNone/>
            </a:pPr>
            <a:endParaRPr lang="fr-FR" sz="1800" dirty="0"/>
          </a:p>
          <a:p>
            <a:pPr marL="0" indent="0">
              <a:buNone/>
            </a:pPr>
            <a:endParaRPr lang="fr-FR" sz="1800" dirty="0"/>
          </a:p>
          <a:p>
            <a:pPr marL="0" indent="0">
              <a:buNone/>
            </a:pPr>
            <a:endParaRPr lang="fr-FR" sz="1800" dirty="0"/>
          </a:p>
          <a:p>
            <a:pPr marL="0" indent="0">
              <a:buNone/>
            </a:pPr>
            <a:r>
              <a:rPr lang="fr-FR" sz="1800" dirty="0"/>
              <a:t>DIPROSONE </a:t>
            </a:r>
            <a:r>
              <a:rPr lang="fr-FR" sz="1800" dirty="0">
                <a:sym typeface="Wingdings" pitchFamily="2" charset="2"/>
              </a:rPr>
              <a:t> Bétaméthasone</a:t>
            </a:r>
          </a:p>
          <a:p>
            <a:pPr marL="0" indent="0">
              <a:buNone/>
            </a:pPr>
            <a:r>
              <a:rPr lang="fr-FR" sz="1800" dirty="0">
                <a:sym typeface="Wingdings" pitchFamily="2" charset="2"/>
              </a:rPr>
              <a:t>Classe : Corticoïde d’activité forte</a:t>
            </a:r>
          </a:p>
          <a:p>
            <a:pPr marL="0" indent="0">
              <a:buNone/>
            </a:pPr>
            <a:r>
              <a:rPr lang="fr-FR" sz="1800" dirty="0">
                <a:sym typeface="Wingdings" pitchFamily="2" charset="2"/>
              </a:rPr>
              <a:t>Poso : 1 à 2 applications par jour, léger massage</a:t>
            </a:r>
          </a:p>
          <a:p>
            <a:pPr marL="0" indent="0">
              <a:buNone/>
            </a:pPr>
            <a:r>
              <a:rPr lang="fr-FR" sz="1800" dirty="0">
                <a:sym typeface="Wingdings" pitchFamily="2" charset="2"/>
              </a:rPr>
              <a:t>Conseils : forme crème, sur les lésions peu squameuses et les plis, photosensibilité, utiliser un émollient pour bien hydrater la peau </a:t>
            </a:r>
          </a:p>
          <a:p>
            <a:pPr marL="0" indent="0">
              <a:buNone/>
            </a:pPr>
            <a:r>
              <a:rPr lang="fr-FR" sz="1800" dirty="0">
                <a:sym typeface="Wingdings" pitchFamily="2" charset="2"/>
              </a:rPr>
              <a:t>Intérêt : Traitement des lésions peu squameuses du psoriasis</a:t>
            </a:r>
          </a:p>
          <a:p>
            <a:pPr marL="0" indent="0" algn="ctr">
              <a:buNone/>
            </a:pPr>
            <a:endParaRPr lang="fr-FR" sz="1800" dirty="0"/>
          </a:p>
        </p:txBody>
      </p:sp>
    </p:spTree>
    <p:extLst>
      <p:ext uri="{BB962C8B-B14F-4D97-AF65-F5344CB8AC3E}">
        <p14:creationId xmlns:p14="http://schemas.microsoft.com/office/powerpoint/2010/main" val="2109892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3</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buNone/>
            </a:pPr>
            <a:r>
              <a:rPr lang="fr-FR" sz="1600" dirty="0"/>
              <a:t>Dr Martin</a:t>
            </a:r>
          </a:p>
          <a:p>
            <a:pPr marL="0" indent="0">
              <a:buNone/>
            </a:pPr>
            <a:r>
              <a:rPr lang="fr-FR" sz="1600" dirty="0"/>
              <a:t>Généraliste	</a:t>
            </a:r>
          </a:p>
          <a:p>
            <a:pPr marL="0" indent="0">
              <a:buNone/>
            </a:pPr>
            <a:r>
              <a:rPr lang="fr-FR" sz="1600" dirty="0"/>
              <a:t>			27/01/23</a:t>
            </a:r>
          </a:p>
          <a:p>
            <a:pPr marL="0" indent="0">
              <a:buNone/>
            </a:pPr>
            <a:r>
              <a:rPr lang="fr-FR" sz="1600" dirty="0"/>
              <a:t>			Alice Durand, 6 ans, 27kg</a:t>
            </a:r>
          </a:p>
          <a:p>
            <a:pPr marL="0" indent="0">
              <a:buNone/>
            </a:pPr>
            <a:r>
              <a:rPr lang="fr-FR" sz="1600" dirty="0"/>
              <a:t>1) DIPROSALIC lotion 1 app le soir</a:t>
            </a:r>
          </a:p>
          <a:p>
            <a:pPr marL="0" indent="0">
              <a:buNone/>
            </a:pPr>
            <a:r>
              <a:rPr lang="fr-FR" sz="1600" dirty="0"/>
              <a:t>2) BETNEVAL pommade  1 app le soir</a:t>
            </a:r>
          </a:p>
          <a:p>
            <a:pPr marL="0" indent="0">
              <a:buNone/>
            </a:pPr>
            <a:r>
              <a:rPr lang="fr-FR" sz="1600" dirty="0"/>
              <a:t>3) DIPROSONE crème 1 app le soir</a:t>
            </a:r>
          </a:p>
          <a:p>
            <a:pPr marL="0" indent="0">
              <a:buNone/>
            </a:pPr>
            <a:r>
              <a:rPr lang="fr-FR" sz="1600" dirty="0"/>
              <a:t>			QSP 6 mois</a:t>
            </a:r>
          </a:p>
          <a:p>
            <a:pPr marL="0" indent="0">
              <a:buNone/>
            </a:pPr>
            <a:r>
              <a:rPr lang="fr-FR" sz="1600" dirty="0"/>
              <a:t>4) ZITHROMAX sb 1 dose poids le matin QSP 3j </a:t>
            </a:r>
          </a:p>
          <a:p>
            <a:pPr marL="0" indent="0">
              <a:buNone/>
            </a:pPr>
            <a:r>
              <a:rPr lang="fr-FR" sz="1600" dirty="0"/>
              <a:t>5) DOLIPRANE sb si besoin 1 flacon</a:t>
            </a:r>
          </a:p>
          <a:p>
            <a:pPr marL="0" indent="0">
              <a:buNone/>
            </a:pPr>
            <a:r>
              <a:rPr lang="fr-FR" sz="1600" dirty="0"/>
              <a:t>5) EXOMUC 3/jour QSP 7 jours</a:t>
            </a:r>
          </a:p>
          <a:p>
            <a:pPr marL="0" indent="0">
              <a:buNone/>
            </a:pPr>
            <a:r>
              <a:rPr lang="fr-FR" sz="1600" dirty="0"/>
              <a:t>								Dr Martin</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buNone/>
            </a:pPr>
            <a:endParaRPr lang="fr-FR" sz="1800" dirty="0"/>
          </a:p>
          <a:p>
            <a:pPr marL="0" indent="0">
              <a:buNone/>
            </a:pPr>
            <a:endParaRPr lang="fr-FR" sz="1800" dirty="0"/>
          </a:p>
          <a:p>
            <a:pPr marL="0" indent="0">
              <a:buNone/>
            </a:pPr>
            <a:r>
              <a:rPr lang="fr-FR" sz="1800" dirty="0"/>
              <a:t>ZITHROMAX </a:t>
            </a:r>
            <a:r>
              <a:rPr lang="fr-FR" sz="1800" dirty="0">
                <a:sym typeface="Wingdings" pitchFamily="2" charset="2"/>
              </a:rPr>
              <a:t> Azithromycine</a:t>
            </a:r>
          </a:p>
          <a:p>
            <a:pPr marL="0" indent="0">
              <a:buNone/>
            </a:pPr>
            <a:r>
              <a:rPr lang="fr-FR" sz="1800" dirty="0">
                <a:sym typeface="Wingdings" pitchFamily="2" charset="2"/>
              </a:rPr>
              <a:t>Classe : Macrolide (ATB)</a:t>
            </a:r>
          </a:p>
          <a:p>
            <a:pPr marL="0" indent="0">
              <a:buNone/>
            </a:pPr>
            <a:r>
              <a:rPr lang="fr-FR" sz="1800" dirty="0">
                <a:sym typeface="Wingdings" pitchFamily="2" charset="2"/>
              </a:rPr>
              <a:t>Poso : si &lt;25kg  20mg/kg/j; si &gt;25kg  500mg, si l’enfant fait plus de 25kg </a:t>
            </a:r>
            <a:r>
              <a:rPr lang="fr-FR" sz="1800" b="1" dirty="0">
                <a:sym typeface="Wingdings" pitchFamily="2" charset="2"/>
              </a:rPr>
              <a:t>on donne une dose de 25 kg</a:t>
            </a:r>
            <a:r>
              <a:rPr lang="fr-FR" sz="1800" dirty="0">
                <a:sym typeface="Wingdings" pitchFamily="2" charset="2"/>
              </a:rPr>
              <a:t>, 1 flacon suffit pour tout le tmt quelque soit le poids de l’enfant</a:t>
            </a:r>
            <a:endParaRPr lang="fr-FR" sz="1800" b="1" dirty="0">
              <a:sym typeface="Wingdings" pitchFamily="2" charset="2"/>
            </a:endParaRPr>
          </a:p>
          <a:p>
            <a:pPr marL="0" indent="0">
              <a:buNone/>
            </a:pPr>
            <a:r>
              <a:rPr lang="fr-FR" sz="1800" dirty="0">
                <a:sym typeface="Wingdings" pitchFamily="2" charset="2"/>
              </a:rPr>
              <a:t>Conseils : 1 dose 25kg au même moment de la journée, pendant un repas, probiotique car risque de diarrhées, reconstitution avec de l’eau et conservation au réfrigérateur</a:t>
            </a:r>
          </a:p>
          <a:p>
            <a:pPr marL="0" indent="0">
              <a:buNone/>
            </a:pPr>
            <a:r>
              <a:rPr lang="fr-FR" sz="1800" dirty="0">
                <a:sym typeface="Wingdings" pitchFamily="2" charset="2"/>
              </a:rPr>
              <a:t>Intérêt : Traitement dans le cadre d’une infection (Angine strepto A ? Bronchique ?)</a:t>
            </a:r>
          </a:p>
          <a:p>
            <a:pPr marL="0" indent="0" algn="ctr">
              <a:buNone/>
            </a:pPr>
            <a:endParaRPr lang="fr-FR" sz="1800" dirty="0"/>
          </a:p>
        </p:txBody>
      </p:sp>
    </p:spTree>
    <p:extLst>
      <p:ext uri="{BB962C8B-B14F-4D97-AF65-F5344CB8AC3E}">
        <p14:creationId xmlns:p14="http://schemas.microsoft.com/office/powerpoint/2010/main" val="39679448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3</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buNone/>
            </a:pPr>
            <a:r>
              <a:rPr lang="fr-FR" sz="1600" dirty="0"/>
              <a:t>Dr Martin</a:t>
            </a:r>
          </a:p>
          <a:p>
            <a:pPr marL="0" indent="0">
              <a:buNone/>
            </a:pPr>
            <a:r>
              <a:rPr lang="fr-FR" sz="1600" dirty="0"/>
              <a:t>Généraliste	</a:t>
            </a:r>
          </a:p>
          <a:p>
            <a:pPr marL="0" indent="0">
              <a:buNone/>
            </a:pPr>
            <a:r>
              <a:rPr lang="fr-FR" sz="1600" dirty="0"/>
              <a:t>			27/01/23</a:t>
            </a:r>
          </a:p>
          <a:p>
            <a:pPr marL="0" indent="0">
              <a:buNone/>
            </a:pPr>
            <a:r>
              <a:rPr lang="fr-FR" sz="1600" dirty="0"/>
              <a:t>			Alice Durand, 6 ans, 27kg</a:t>
            </a:r>
          </a:p>
          <a:p>
            <a:pPr marL="0" indent="0">
              <a:buNone/>
            </a:pPr>
            <a:r>
              <a:rPr lang="fr-FR" sz="1600" dirty="0"/>
              <a:t>1) DIPROSALIC lotion 1 app le soir</a:t>
            </a:r>
          </a:p>
          <a:p>
            <a:pPr marL="0" indent="0">
              <a:buNone/>
            </a:pPr>
            <a:r>
              <a:rPr lang="fr-FR" sz="1600" dirty="0"/>
              <a:t>2) BETNEVAL pommade  1 app le soir</a:t>
            </a:r>
          </a:p>
          <a:p>
            <a:pPr marL="0" indent="0">
              <a:buNone/>
            </a:pPr>
            <a:r>
              <a:rPr lang="fr-FR" sz="1600" dirty="0"/>
              <a:t>3) DIPROSONE crème 1 app le soir</a:t>
            </a:r>
          </a:p>
          <a:p>
            <a:pPr marL="0" indent="0">
              <a:buNone/>
            </a:pPr>
            <a:r>
              <a:rPr lang="fr-FR" sz="1600" dirty="0"/>
              <a:t>			QSP 6 mois</a:t>
            </a:r>
          </a:p>
          <a:p>
            <a:pPr marL="0" indent="0">
              <a:buNone/>
            </a:pPr>
            <a:r>
              <a:rPr lang="fr-FR" sz="1600" dirty="0"/>
              <a:t>4) ZITHROMAX sb 1 dose poids le matin QSP 3j </a:t>
            </a:r>
          </a:p>
          <a:p>
            <a:pPr marL="0" indent="0">
              <a:buNone/>
            </a:pPr>
            <a:r>
              <a:rPr lang="fr-FR" sz="1600" dirty="0"/>
              <a:t>5) DOLIPRANE sb si besoin 1 flacon</a:t>
            </a:r>
          </a:p>
          <a:p>
            <a:pPr marL="0" indent="0">
              <a:buNone/>
            </a:pPr>
            <a:r>
              <a:rPr lang="fr-FR" sz="1600" dirty="0"/>
              <a:t>5) EXOMUC 3/jour QSP 7 jours</a:t>
            </a:r>
          </a:p>
          <a:p>
            <a:pPr marL="0" indent="0">
              <a:buNone/>
            </a:pPr>
            <a:r>
              <a:rPr lang="fr-FR" sz="1600" dirty="0"/>
              <a:t>								Dr Martin</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buNone/>
            </a:pPr>
            <a:endParaRPr lang="fr-FR" sz="1800" dirty="0"/>
          </a:p>
          <a:p>
            <a:pPr marL="0" indent="0">
              <a:buNone/>
            </a:pPr>
            <a:endParaRPr lang="fr-FR" sz="1800" dirty="0"/>
          </a:p>
          <a:p>
            <a:pPr marL="0" indent="0">
              <a:buNone/>
            </a:pPr>
            <a:endParaRPr lang="fr-FR" sz="1800" dirty="0"/>
          </a:p>
          <a:p>
            <a:pPr marL="0" indent="0">
              <a:buNone/>
            </a:pPr>
            <a:r>
              <a:rPr lang="fr-FR" sz="1800" dirty="0"/>
              <a:t>DOLIPRANE </a:t>
            </a:r>
            <a:r>
              <a:rPr lang="fr-FR" sz="1800" dirty="0">
                <a:sym typeface="Wingdings" pitchFamily="2" charset="2"/>
              </a:rPr>
              <a:t> Paracétamol</a:t>
            </a:r>
          </a:p>
          <a:p>
            <a:pPr marL="0" indent="0">
              <a:buNone/>
            </a:pPr>
            <a:r>
              <a:rPr lang="fr-FR" sz="1800" dirty="0">
                <a:sym typeface="Wingdings" pitchFamily="2" charset="2"/>
              </a:rPr>
              <a:t>Classe : Antalgique de palier 1</a:t>
            </a:r>
          </a:p>
          <a:p>
            <a:pPr marL="0" indent="0">
              <a:buNone/>
            </a:pPr>
            <a:r>
              <a:rPr lang="fr-FR" sz="1800" dirty="0">
                <a:sym typeface="Wingdings" pitchFamily="2" charset="2"/>
              </a:rPr>
              <a:t>Poso : 4 doses poids max selon fièvre et douleurs, intervalle minimum de 4h entre 2 prises</a:t>
            </a:r>
          </a:p>
          <a:p>
            <a:pPr marL="0" indent="0">
              <a:buNone/>
            </a:pPr>
            <a:r>
              <a:rPr lang="fr-FR" sz="1800" dirty="0">
                <a:sym typeface="Wingdings" pitchFamily="2" charset="2"/>
              </a:rPr>
              <a:t>Conseils : /</a:t>
            </a:r>
          </a:p>
          <a:p>
            <a:pPr marL="0" indent="0">
              <a:buNone/>
            </a:pPr>
            <a:r>
              <a:rPr lang="fr-FR" sz="1800" dirty="0">
                <a:sym typeface="Wingdings" pitchFamily="2" charset="2"/>
              </a:rPr>
              <a:t>Intérêt : Antipyrétique +/- antalgique</a:t>
            </a:r>
          </a:p>
          <a:p>
            <a:pPr marL="0" indent="0" algn="ctr">
              <a:buNone/>
            </a:pPr>
            <a:endParaRPr lang="fr-FR" sz="1800" dirty="0"/>
          </a:p>
        </p:txBody>
      </p:sp>
    </p:spTree>
    <p:extLst>
      <p:ext uri="{BB962C8B-B14F-4D97-AF65-F5344CB8AC3E}">
        <p14:creationId xmlns:p14="http://schemas.microsoft.com/office/powerpoint/2010/main" val="962328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44AD8C-31EE-7441-8D6A-CF500C756EB7}"/>
              </a:ext>
            </a:extLst>
          </p:cNvPr>
          <p:cNvSpPr>
            <a:spLocks noGrp="1"/>
          </p:cNvSpPr>
          <p:nvPr>
            <p:ph type="title"/>
          </p:nvPr>
        </p:nvSpPr>
        <p:spPr/>
        <p:txBody>
          <a:bodyPr/>
          <a:lstStyle/>
          <a:p>
            <a:pPr algn="ctr"/>
            <a:r>
              <a:rPr lang="fr-FR" dirty="0"/>
              <a:t>Maladie de Crohn</a:t>
            </a:r>
          </a:p>
        </p:txBody>
      </p:sp>
      <p:sp>
        <p:nvSpPr>
          <p:cNvPr id="3" name="Espace réservé du contenu 2">
            <a:extLst>
              <a:ext uri="{FF2B5EF4-FFF2-40B4-BE49-F238E27FC236}">
                <a16:creationId xmlns:a16="http://schemas.microsoft.com/office/drawing/2014/main" id="{0B5161F6-632C-1F43-BDAA-EDDCDBE0F318}"/>
              </a:ext>
            </a:extLst>
          </p:cNvPr>
          <p:cNvSpPr>
            <a:spLocks noGrp="1"/>
          </p:cNvSpPr>
          <p:nvPr>
            <p:ph idx="1"/>
          </p:nvPr>
        </p:nvSpPr>
        <p:spPr/>
        <p:txBody>
          <a:bodyPr/>
          <a:lstStyle/>
          <a:p>
            <a:pPr marL="457200" lvl="1" indent="0">
              <a:buNone/>
            </a:pPr>
            <a:r>
              <a:rPr lang="fr-FR" dirty="0"/>
              <a:t>Mécanismes </a:t>
            </a:r>
          </a:p>
          <a:p>
            <a:pPr lvl="1"/>
            <a:r>
              <a:rPr lang="fr-FR" dirty="0"/>
              <a:t>Prédisposition génétique</a:t>
            </a:r>
          </a:p>
          <a:p>
            <a:pPr lvl="1"/>
            <a:r>
              <a:rPr lang="fr-FR" dirty="0"/>
              <a:t>Déséquilibre immunitaire vs microbiote intestinal</a:t>
            </a:r>
          </a:p>
          <a:p>
            <a:pPr lvl="1"/>
            <a:r>
              <a:rPr lang="fr-FR" dirty="0"/>
              <a:t>Facteurs environnementaux : tabagisme, régime alimentaire, stress</a:t>
            </a:r>
          </a:p>
          <a:p>
            <a:pPr marL="457200" lvl="1" indent="0">
              <a:buNone/>
            </a:pPr>
            <a:endParaRPr lang="fr-FR" dirty="0"/>
          </a:p>
          <a:p>
            <a:pPr marL="457200" lvl="1" indent="0">
              <a:buNone/>
            </a:pPr>
            <a:r>
              <a:rPr lang="fr-FR" dirty="0"/>
              <a:t>Symptômes </a:t>
            </a:r>
          </a:p>
          <a:p>
            <a:pPr lvl="1"/>
            <a:r>
              <a:rPr lang="fr-FR" dirty="0"/>
              <a:t>Digestifs : douleurs </a:t>
            </a:r>
            <a:r>
              <a:rPr lang="fr-FR" dirty="0" err="1"/>
              <a:t>abdo</a:t>
            </a:r>
            <a:r>
              <a:rPr lang="fr-FR" dirty="0"/>
              <a:t>, diarrhées +++, douleurs anales, écoulement de sang, perte d’appétit, nausées et vomissements</a:t>
            </a:r>
          </a:p>
          <a:p>
            <a:pPr lvl="1"/>
            <a:r>
              <a:rPr lang="fr-FR" dirty="0"/>
              <a:t>Généraux : fatigue, amaigrissement, fièvre, pâleur </a:t>
            </a:r>
          </a:p>
          <a:p>
            <a:endParaRPr lang="fr-FR" dirty="0"/>
          </a:p>
        </p:txBody>
      </p:sp>
    </p:spTree>
    <p:extLst>
      <p:ext uri="{BB962C8B-B14F-4D97-AF65-F5344CB8AC3E}">
        <p14:creationId xmlns:p14="http://schemas.microsoft.com/office/powerpoint/2010/main" val="467930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3</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buNone/>
            </a:pPr>
            <a:r>
              <a:rPr lang="fr-FR" sz="1600" dirty="0"/>
              <a:t>Dr Martin</a:t>
            </a:r>
          </a:p>
          <a:p>
            <a:pPr marL="0" indent="0">
              <a:buNone/>
            </a:pPr>
            <a:r>
              <a:rPr lang="fr-FR" sz="1600" dirty="0"/>
              <a:t>Généraliste	</a:t>
            </a:r>
          </a:p>
          <a:p>
            <a:pPr marL="0" indent="0">
              <a:buNone/>
            </a:pPr>
            <a:r>
              <a:rPr lang="fr-FR" sz="1600" dirty="0"/>
              <a:t>			27/01/23</a:t>
            </a:r>
          </a:p>
          <a:p>
            <a:pPr marL="0" indent="0">
              <a:buNone/>
            </a:pPr>
            <a:r>
              <a:rPr lang="fr-FR" sz="1600" dirty="0"/>
              <a:t>			Alice Durand, 6 ans, 27kg</a:t>
            </a:r>
          </a:p>
          <a:p>
            <a:pPr marL="0" indent="0">
              <a:buNone/>
            </a:pPr>
            <a:r>
              <a:rPr lang="fr-FR" sz="1600" dirty="0"/>
              <a:t>1) DIPROSALIC lotion 1 app le soir</a:t>
            </a:r>
          </a:p>
          <a:p>
            <a:pPr marL="0" indent="0">
              <a:buNone/>
            </a:pPr>
            <a:r>
              <a:rPr lang="fr-FR" sz="1600" dirty="0"/>
              <a:t>2) BETNEVAL pommade  1 app le soir</a:t>
            </a:r>
          </a:p>
          <a:p>
            <a:pPr marL="0" indent="0">
              <a:buNone/>
            </a:pPr>
            <a:r>
              <a:rPr lang="fr-FR" sz="1600" dirty="0"/>
              <a:t>3) DIPROSONE crème 1 app le soir</a:t>
            </a:r>
          </a:p>
          <a:p>
            <a:pPr marL="0" indent="0">
              <a:buNone/>
            </a:pPr>
            <a:r>
              <a:rPr lang="fr-FR" sz="1600" dirty="0"/>
              <a:t>			QSP 6 mois</a:t>
            </a:r>
          </a:p>
          <a:p>
            <a:pPr marL="0" indent="0">
              <a:buNone/>
            </a:pPr>
            <a:r>
              <a:rPr lang="fr-FR" sz="1600" dirty="0"/>
              <a:t>4) ZITHROMAX sb 1 dose poids le matin QSP 3j </a:t>
            </a:r>
          </a:p>
          <a:p>
            <a:pPr marL="0" indent="0">
              <a:buNone/>
            </a:pPr>
            <a:r>
              <a:rPr lang="fr-FR" sz="1600" dirty="0"/>
              <a:t>5) DOLIPRANE sb si besoin 1 flacon</a:t>
            </a:r>
          </a:p>
          <a:p>
            <a:pPr marL="0" indent="0">
              <a:buNone/>
            </a:pPr>
            <a:r>
              <a:rPr lang="fr-FR" sz="1600" dirty="0"/>
              <a:t>5) EXOMUC 3/jour QSP 7 jours</a:t>
            </a:r>
          </a:p>
          <a:p>
            <a:pPr marL="0" indent="0">
              <a:buNone/>
            </a:pPr>
            <a:r>
              <a:rPr lang="fr-FR" sz="1600" dirty="0"/>
              <a:t>								Dr Martin</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buNone/>
            </a:pPr>
            <a:endParaRPr lang="fr-FR" sz="1800" dirty="0"/>
          </a:p>
          <a:p>
            <a:pPr marL="0" indent="0">
              <a:buNone/>
            </a:pPr>
            <a:endParaRPr lang="fr-FR" sz="1800" dirty="0"/>
          </a:p>
          <a:p>
            <a:pPr marL="0" indent="0">
              <a:buNone/>
            </a:pPr>
            <a:endParaRPr lang="fr-FR" sz="1800" dirty="0"/>
          </a:p>
          <a:p>
            <a:pPr marL="0" indent="0">
              <a:buNone/>
            </a:pPr>
            <a:r>
              <a:rPr lang="fr-FR" sz="1800" dirty="0"/>
              <a:t>EXOMUC </a:t>
            </a:r>
            <a:r>
              <a:rPr lang="fr-FR" sz="1800" dirty="0">
                <a:sym typeface="Wingdings" pitchFamily="2" charset="2"/>
              </a:rPr>
              <a:t> Acétylcystéine</a:t>
            </a:r>
          </a:p>
          <a:p>
            <a:pPr marL="0" indent="0">
              <a:buNone/>
            </a:pPr>
            <a:r>
              <a:rPr lang="fr-FR" sz="1800" dirty="0">
                <a:sym typeface="Wingdings" pitchFamily="2" charset="2"/>
              </a:rPr>
              <a:t>Classe : Mucolytique</a:t>
            </a:r>
          </a:p>
          <a:p>
            <a:pPr marL="0" indent="0">
              <a:buNone/>
            </a:pPr>
            <a:r>
              <a:rPr lang="fr-FR" sz="1800" dirty="0">
                <a:sym typeface="Wingdings" pitchFamily="2" charset="2"/>
              </a:rPr>
              <a:t>Poso : &lt;2 ans  CI; entre 2 et 7 ans 400mg/jour, &gt;7 ans 600mg/jour</a:t>
            </a:r>
          </a:p>
          <a:p>
            <a:pPr marL="0" indent="0">
              <a:buNone/>
            </a:pPr>
            <a:r>
              <a:rPr lang="fr-FR" sz="1800" dirty="0">
                <a:sym typeface="Wingdings" pitchFamily="2" charset="2"/>
              </a:rPr>
              <a:t>Conseils : 2 prises max par jour, dernière prise max 16h car risque de toux nocturne en position allongée (ici privilégier 1 prise le matin et 1 le midi)</a:t>
            </a:r>
          </a:p>
          <a:p>
            <a:pPr marL="0" indent="0">
              <a:buNone/>
            </a:pPr>
            <a:r>
              <a:rPr lang="fr-FR" sz="1800" dirty="0">
                <a:sym typeface="Wingdings" pitchFamily="2" charset="2"/>
              </a:rPr>
              <a:t>Intérêt : Evacuation des mucosités bronchiques</a:t>
            </a:r>
          </a:p>
          <a:p>
            <a:pPr marL="0" indent="0" algn="ctr">
              <a:buNone/>
            </a:pPr>
            <a:endParaRPr lang="fr-FR" sz="1800" dirty="0"/>
          </a:p>
        </p:txBody>
      </p:sp>
    </p:spTree>
    <p:extLst>
      <p:ext uri="{BB962C8B-B14F-4D97-AF65-F5344CB8AC3E}">
        <p14:creationId xmlns:p14="http://schemas.microsoft.com/office/powerpoint/2010/main" val="2750147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E41EFC4-B101-F548-9403-573C982D645A}"/>
              </a:ext>
            </a:extLst>
          </p:cNvPr>
          <p:cNvPicPr>
            <a:picLocks noChangeAspect="1"/>
          </p:cNvPicPr>
          <p:nvPr/>
        </p:nvPicPr>
        <p:blipFill>
          <a:blip r:embed="rId2"/>
          <a:stretch>
            <a:fillRect/>
          </a:stretch>
        </p:blipFill>
        <p:spPr>
          <a:xfrm>
            <a:off x="3569368" y="0"/>
            <a:ext cx="5053263" cy="6858000"/>
          </a:xfrm>
          <a:prstGeom prst="rect">
            <a:avLst/>
          </a:prstGeom>
        </p:spPr>
      </p:pic>
      <p:sp>
        <p:nvSpPr>
          <p:cNvPr id="3" name="Cadre 2">
            <a:extLst>
              <a:ext uri="{FF2B5EF4-FFF2-40B4-BE49-F238E27FC236}">
                <a16:creationId xmlns:a16="http://schemas.microsoft.com/office/drawing/2014/main" id="{24EB344F-B93B-1D48-8D66-2C5EE06490A0}"/>
              </a:ext>
            </a:extLst>
          </p:cNvPr>
          <p:cNvSpPr/>
          <p:nvPr/>
        </p:nvSpPr>
        <p:spPr>
          <a:xfrm>
            <a:off x="5198301" y="2768252"/>
            <a:ext cx="1703540" cy="1615858"/>
          </a:xfrm>
          <a:prstGeom prst="frame">
            <a:avLst>
              <a:gd name="adj1" fmla="val 353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5656973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3</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lgn="ctr">
              <a:buNone/>
            </a:pPr>
            <a:endParaRPr lang="fr-FR" sz="1600" i="1" dirty="0"/>
          </a:p>
          <a:p>
            <a:pPr marL="0" indent="0" algn="ctr">
              <a:buNone/>
            </a:pPr>
            <a:r>
              <a:rPr lang="fr-FR" sz="1600" i="1" dirty="0"/>
              <a:t>Ordonnance d’exception </a:t>
            </a:r>
          </a:p>
          <a:p>
            <a:pPr marL="0" indent="0">
              <a:buNone/>
            </a:pPr>
            <a:r>
              <a:rPr lang="fr-FR" sz="1600" dirty="0"/>
              <a:t>Durand Alice (Ayant droit)</a:t>
            </a:r>
          </a:p>
          <a:p>
            <a:pPr marL="0" indent="0">
              <a:buNone/>
            </a:pPr>
            <a:r>
              <a:rPr lang="fr-FR" sz="1600" dirty="0"/>
              <a:t>2 99 08 80 021 002 16</a:t>
            </a:r>
          </a:p>
          <a:p>
            <a:pPr marL="0" indent="0">
              <a:buNone/>
            </a:pPr>
            <a:endParaRPr lang="fr-FR" sz="1600" dirty="0"/>
          </a:p>
          <a:p>
            <a:pPr marL="0" indent="0">
              <a:buNone/>
            </a:pPr>
            <a:r>
              <a:rPr lang="fr-FR" sz="1600" dirty="0"/>
              <a:t>Dr Dupont, Dermatologue, CHU Amiens</a:t>
            </a:r>
          </a:p>
          <a:p>
            <a:pPr marL="0" indent="0">
              <a:buNone/>
            </a:pPr>
            <a:r>
              <a:rPr lang="fr-FR" sz="1600" dirty="0"/>
              <a:t>			le 26/01/23</a:t>
            </a:r>
          </a:p>
          <a:p>
            <a:pPr marL="0" indent="0">
              <a:buNone/>
            </a:pPr>
            <a:endParaRPr lang="fr-FR" sz="1600" dirty="0"/>
          </a:p>
          <a:p>
            <a:pPr marL="0" indent="0">
              <a:buNone/>
            </a:pPr>
            <a:r>
              <a:rPr lang="fr-FR" sz="1600" dirty="0"/>
              <a:t>HUMIRA 40mg : 1 </a:t>
            </a:r>
            <a:r>
              <a:rPr lang="fr-FR" sz="1600" dirty="0" err="1"/>
              <a:t>inj</a:t>
            </a:r>
            <a:r>
              <a:rPr lang="fr-FR" sz="1600" dirty="0"/>
              <a:t> à J0, puis 1 </a:t>
            </a:r>
            <a:r>
              <a:rPr lang="fr-FR" sz="1600" dirty="0" err="1"/>
              <a:t>inj</a:t>
            </a:r>
            <a:r>
              <a:rPr lang="fr-FR" sz="1600" dirty="0"/>
              <a:t> à J7 puis 1 tous les 14j par IDE </a:t>
            </a:r>
          </a:p>
          <a:p>
            <a:pPr marL="0" indent="0">
              <a:buNone/>
            </a:pPr>
            <a:r>
              <a:rPr lang="fr-FR" sz="1600" dirty="0"/>
              <a:t>QSP 6 mois</a:t>
            </a:r>
          </a:p>
          <a:p>
            <a:pPr marL="0" indent="0">
              <a:buNone/>
            </a:pPr>
            <a:r>
              <a:rPr lang="fr-FR" sz="1600" dirty="0"/>
              <a:t>			Dr Dupont</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buNone/>
            </a:pPr>
            <a:r>
              <a:rPr lang="fr-FR" sz="1800" dirty="0"/>
              <a:t>HUMIRA </a:t>
            </a:r>
            <a:r>
              <a:rPr lang="fr-FR" sz="1800" dirty="0">
                <a:sym typeface="Wingdings" pitchFamily="2" charset="2"/>
              </a:rPr>
              <a:t> Adalimumab</a:t>
            </a:r>
          </a:p>
          <a:p>
            <a:pPr marL="0" indent="0">
              <a:buNone/>
            </a:pPr>
            <a:r>
              <a:rPr lang="fr-FR" sz="1800" dirty="0">
                <a:sym typeface="Wingdings" pitchFamily="2" charset="2"/>
              </a:rPr>
              <a:t>Classe : Anticorps monoclonal anti-TNF</a:t>
            </a:r>
          </a:p>
          <a:p>
            <a:pPr marL="0" indent="0">
              <a:buNone/>
            </a:pPr>
            <a:r>
              <a:rPr lang="fr-FR" sz="1800" dirty="0">
                <a:sym typeface="Wingdings" pitchFamily="2" charset="2"/>
              </a:rPr>
              <a:t>Poso : enfant de 27kg, dose = 20mg (existe en 20mg), réaliser par une IDE, 1 </a:t>
            </a:r>
            <a:r>
              <a:rPr lang="fr-FR" sz="1800" dirty="0" err="1">
                <a:sym typeface="Wingdings" pitchFamily="2" charset="2"/>
              </a:rPr>
              <a:t>inj</a:t>
            </a:r>
            <a:r>
              <a:rPr lang="fr-FR" sz="1800" dirty="0">
                <a:sym typeface="Wingdings" pitchFamily="2" charset="2"/>
              </a:rPr>
              <a:t> à J0, 1 à J7 puis tous les 14j</a:t>
            </a:r>
          </a:p>
          <a:p>
            <a:pPr marL="0" indent="0">
              <a:buNone/>
            </a:pPr>
            <a:r>
              <a:rPr lang="fr-FR" sz="1800" dirty="0">
                <a:sym typeface="Wingdings" pitchFamily="2" charset="2"/>
              </a:rPr>
              <a:t>Conseils : conservation au réfrigérateur, sortir 1h à 2h le dispositif avant injection, effet </a:t>
            </a:r>
            <a:r>
              <a:rPr lang="fr-FR" sz="1800" dirty="0" err="1">
                <a:sym typeface="Wingdings" pitchFamily="2" charset="2"/>
              </a:rPr>
              <a:t>immunosupp</a:t>
            </a:r>
            <a:r>
              <a:rPr lang="fr-FR" sz="1800" dirty="0">
                <a:sym typeface="Wingdings" pitchFamily="2" charset="2"/>
              </a:rPr>
              <a:t> ++ (insister sur les signes infectieux, vérifier les vaccinations, éliminer un foyer tuberculeux latent)</a:t>
            </a:r>
          </a:p>
          <a:p>
            <a:pPr marL="0" indent="0">
              <a:buNone/>
            </a:pPr>
            <a:r>
              <a:rPr lang="fr-FR" sz="1800" dirty="0">
                <a:sym typeface="Wingdings" pitchFamily="2" charset="2"/>
              </a:rPr>
              <a:t>Intérêt : Traitement de fond du psoriasis</a:t>
            </a:r>
          </a:p>
          <a:p>
            <a:pPr marL="0" indent="0" algn="ctr">
              <a:buNone/>
            </a:pPr>
            <a:endParaRPr lang="fr-FR" sz="1800" dirty="0"/>
          </a:p>
        </p:txBody>
      </p:sp>
      <p:pic>
        <p:nvPicPr>
          <p:cNvPr id="2" name="Image 1">
            <a:extLst>
              <a:ext uri="{FF2B5EF4-FFF2-40B4-BE49-F238E27FC236}">
                <a16:creationId xmlns:a16="http://schemas.microsoft.com/office/drawing/2014/main" id="{BD219546-DE02-CC4C-803E-16457C4E9791}"/>
              </a:ext>
            </a:extLst>
          </p:cNvPr>
          <p:cNvPicPr>
            <a:picLocks noChangeAspect="1"/>
          </p:cNvPicPr>
          <p:nvPr/>
        </p:nvPicPr>
        <p:blipFill>
          <a:blip r:embed="rId2"/>
          <a:stretch>
            <a:fillRect/>
          </a:stretch>
        </p:blipFill>
        <p:spPr>
          <a:xfrm>
            <a:off x="6095999" y="4860100"/>
            <a:ext cx="5734389" cy="1632776"/>
          </a:xfrm>
          <a:prstGeom prst="rect">
            <a:avLst/>
          </a:prstGeom>
        </p:spPr>
      </p:pic>
    </p:spTree>
    <p:extLst>
      <p:ext uri="{BB962C8B-B14F-4D97-AF65-F5344CB8AC3E}">
        <p14:creationId xmlns:p14="http://schemas.microsoft.com/office/powerpoint/2010/main" val="36534095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E41EFC4-B101-F548-9403-573C982D645A}"/>
              </a:ext>
            </a:extLst>
          </p:cNvPr>
          <p:cNvPicPr>
            <a:picLocks noChangeAspect="1"/>
          </p:cNvPicPr>
          <p:nvPr/>
        </p:nvPicPr>
        <p:blipFill>
          <a:blip r:embed="rId2"/>
          <a:stretch>
            <a:fillRect/>
          </a:stretch>
        </p:blipFill>
        <p:spPr>
          <a:xfrm>
            <a:off x="3569368" y="0"/>
            <a:ext cx="5053263" cy="6858000"/>
          </a:xfrm>
          <a:prstGeom prst="rect">
            <a:avLst/>
          </a:prstGeom>
        </p:spPr>
      </p:pic>
      <p:sp>
        <p:nvSpPr>
          <p:cNvPr id="3" name="Cadre 2">
            <a:extLst>
              <a:ext uri="{FF2B5EF4-FFF2-40B4-BE49-F238E27FC236}">
                <a16:creationId xmlns:a16="http://schemas.microsoft.com/office/drawing/2014/main" id="{20723E91-C1EE-E246-904C-F7BB7DFDE401}"/>
              </a:ext>
            </a:extLst>
          </p:cNvPr>
          <p:cNvSpPr/>
          <p:nvPr/>
        </p:nvSpPr>
        <p:spPr>
          <a:xfrm>
            <a:off x="6889315" y="2743200"/>
            <a:ext cx="1733316" cy="1615858"/>
          </a:xfrm>
          <a:prstGeom prst="frame">
            <a:avLst>
              <a:gd name="adj1" fmla="val 367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076791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81D59C9-16A0-624D-869D-DB744C899802}"/>
              </a:ext>
            </a:extLst>
          </p:cNvPr>
          <p:cNvPicPr>
            <a:picLocks noChangeAspect="1"/>
          </p:cNvPicPr>
          <p:nvPr/>
        </p:nvPicPr>
        <p:blipFill>
          <a:blip r:embed="rId2"/>
          <a:stretch>
            <a:fillRect/>
          </a:stretch>
        </p:blipFill>
        <p:spPr>
          <a:xfrm>
            <a:off x="1596199" y="533400"/>
            <a:ext cx="4089400" cy="5791200"/>
          </a:xfrm>
          <a:prstGeom prst="rect">
            <a:avLst/>
          </a:prstGeom>
        </p:spPr>
      </p:pic>
      <p:pic>
        <p:nvPicPr>
          <p:cNvPr id="3" name="Image 2">
            <a:extLst>
              <a:ext uri="{FF2B5EF4-FFF2-40B4-BE49-F238E27FC236}">
                <a16:creationId xmlns:a16="http://schemas.microsoft.com/office/drawing/2014/main" id="{13A593DF-01AA-3146-AB1B-2B58F2437932}"/>
              </a:ext>
            </a:extLst>
          </p:cNvPr>
          <p:cNvPicPr>
            <a:picLocks noChangeAspect="1"/>
          </p:cNvPicPr>
          <p:nvPr/>
        </p:nvPicPr>
        <p:blipFill>
          <a:blip r:embed="rId3"/>
          <a:stretch>
            <a:fillRect/>
          </a:stretch>
        </p:blipFill>
        <p:spPr>
          <a:xfrm>
            <a:off x="7454552" y="1987550"/>
            <a:ext cx="2819400" cy="2882900"/>
          </a:xfrm>
          <a:prstGeom prst="rect">
            <a:avLst/>
          </a:prstGeom>
        </p:spPr>
      </p:pic>
    </p:spTree>
    <p:extLst>
      <p:ext uri="{BB962C8B-B14F-4D97-AF65-F5344CB8AC3E}">
        <p14:creationId xmlns:p14="http://schemas.microsoft.com/office/powerpoint/2010/main" val="38519876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734B1-D3EE-F849-A17E-2E96B0883839}"/>
              </a:ext>
            </a:extLst>
          </p:cNvPr>
          <p:cNvSpPr>
            <a:spLocks noGrp="1"/>
          </p:cNvSpPr>
          <p:nvPr>
            <p:ph type="title"/>
          </p:nvPr>
        </p:nvSpPr>
        <p:spPr/>
        <p:txBody>
          <a:bodyPr/>
          <a:lstStyle/>
          <a:p>
            <a:pPr algn="ctr"/>
            <a:r>
              <a:rPr lang="fr-FR" dirty="0"/>
              <a:t>Dossier 3</a:t>
            </a:r>
          </a:p>
        </p:txBody>
      </p:sp>
      <p:sp>
        <p:nvSpPr>
          <p:cNvPr id="3" name="Espace réservé du contenu 2">
            <a:extLst>
              <a:ext uri="{FF2B5EF4-FFF2-40B4-BE49-F238E27FC236}">
                <a16:creationId xmlns:a16="http://schemas.microsoft.com/office/drawing/2014/main" id="{4FAD7C4A-9A35-594A-BC7C-2C35164B4438}"/>
              </a:ext>
            </a:extLst>
          </p:cNvPr>
          <p:cNvSpPr>
            <a:spLocks noGrp="1"/>
          </p:cNvSpPr>
          <p:nvPr>
            <p:ph idx="1"/>
          </p:nvPr>
        </p:nvSpPr>
        <p:spPr/>
        <p:txBody>
          <a:bodyPr>
            <a:normAutofit/>
          </a:bodyPr>
          <a:lstStyle/>
          <a:p>
            <a:pPr marL="0" indent="0">
              <a:buNone/>
            </a:pPr>
            <a:endParaRPr lang="fr-FR" b="1" dirty="0">
              <a:solidFill>
                <a:srgbClr val="0070C0"/>
              </a:solidFill>
            </a:endParaRPr>
          </a:p>
          <a:p>
            <a:pPr marL="0" indent="0">
              <a:buNone/>
            </a:pPr>
            <a:r>
              <a:rPr lang="fr-FR" b="1" dirty="0">
                <a:solidFill>
                  <a:srgbClr val="0070C0"/>
                </a:solidFill>
              </a:rPr>
              <a:t>Me Durand : </a:t>
            </a:r>
            <a:r>
              <a:rPr lang="fr-FR" dirty="0"/>
              <a:t>Pour les traitements locaux, est ce que je suis obligé d’en mettre à Alice tous les jours ? </a:t>
            </a:r>
          </a:p>
          <a:p>
            <a:pPr marL="0" indent="0">
              <a:buNone/>
            </a:pPr>
            <a:endParaRPr lang="fr-FR" dirty="0"/>
          </a:p>
          <a:p>
            <a:pPr marL="0" indent="0">
              <a:buNone/>
            </a:pPr>
            <a:r>
              <a:rPr lang="fr-FR" b="1" dirty="0">
                <a:solidFill>
                  <a:srgbClr val="C00000"/>
                </a:solidFill>
              </a:rPr>
              <a:t>Pharmacien : </a:t>
            </a:r>
            <a:r>
              <a:rPr lang="fr-FR" dirty="0"/>
              <a:t>Il faut en appliquer selon les zones atteintes et l’étendue des plaques, le temps de l’amélioration des lésions. Comme ce sont des corticoïdes, il ne faut surtout pas arrêter net, faire un « sevrage » du traitement, pour limiter risque d’un effet rebond du psoriasis. </a:t>
            </a:r>
          </a:p>
          <a:p>
            <a:pPr marL="0" indent="0">
              <a:buNone/>
            </a:pPr>
            <a:endParaRPr lang="fr-FR" dirty="0"/>
          </a:p>
        </p:txBody>
      </p:sp>
    </p:spTree>
    <p:extLst>
      <p:ext uri="{BB962C8B-B14F-4D97-AF65-F5344CB8AC3E}">
        <p14:creationId xmlns:p14="http://schemas.microsoft.com/office/powerpoint/2010/main" val="99752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734B1-D3EE-F849-A17E-2E96B0883839}"/>
              </a:ext>
            </a:extLst>
          </p:cNvPr>
          <p:cNvSpPr>
            <a:spLocks noGrp="1"/>
          </p:cNvSpPr>
          <p:nvPr>
            <p:ph type="title"/>
          </p:nvPr>
        </p:nvSpPr>
        <p:spPr/>
        <p:txBody>
          <a:bodyPr/>
          <a:lstStyle/>
          <a:p>
            <a:pPr algn="ctr"/>
            <a:r>
              <a:rPr lang="fr-FR" dirty="0"/>
              <a:t>Dossier 3</a:t>
            </a:r>
          </a:p>
        </p:txBody>
      </p:sp>
      <p:sp>
        <p:nvSpPr>
          <p:cNvPr id="3" name="Espace réservé du contenu 2">
            <a:extLst>
              <a:ext uri="{FF2B5EF4-FFF2-40B4-BE49-F238E27FC236}">
                <a16:creationId xmlns:a16="http://schemas.microsoft.com/office/drawing/2014/main" id="{4FAD7C4A-9A35-594A-BC7C-2C35164B4438}"/>
              </a:ext>
            </a:extLst>
          </p:cNvPr>
          <p:cNvSpPr>
            <a:spLocks noGrp="1"/>
          </p:cNvSpPr>
          <p:nvPr>
            <p:ph idx="1"/>
          </p:nvPr>
        </p:nvSpPr>
        <p:spPr/>
        <p:txBody>
          <a:bodyPr>
            <a:normAutofit/>
          </a:bodyPr>
          <a:lstStyle/>
          <a:p>
            <a:pPr marL="0" indent="0">
              <a:buNone/>
            </a:pPr>
            <a:endParaRPr lang="fr-FR" b="1" dirty="0">
              <a:solidFill>
                <a:srgbClr val="0070C0"/>
              </a:solidFill>
            </a:endParaRPr>
          </a:p>
          <a:p>
            <a:pPr marL="0" indent="0">
              <a:buNone/>
            </a:pPr>
            <a:r>
              <a:rPr lang="fr-FR" b="1" dirty="0">
                <a:solidFill>
                  <a:srgbClr val="0070C0"/>
                </a:solidFill>
              </a:rPr>
              <a:t>D : </a:t>
            </a:r>
            <a:r>
              <a:rPr lang="fr-FR" dirty="0"/>
              <a:t>On dit que la cortisone fait grossir, est ce qu’Alice risque de prendre du poids sur du long terme ? </a:t>
            </a:r>
          </a:p>
          <a:p>
            <a:pPr marL="0" indent="0">
              <a:buNone/>
            </a:pPr>
            <a:endParaRPr lang="fr-FR" dirty="0"/>
          </a:p>
          <a:p>
            <a:pPr marL="0" indent="0">
              <a:buNone/>
            </a:pPr>
            <a:r>
              <a:rPr lang="fr-FR" b="1" dirty="0">
                <a:solidFill>
                  <a:srgbClr val="C00000"/>
                </a:solidFill>
              </a:rPr>
              <a:t>P : </a:t>
            </a:r>
            <a:r>
              <a:rPr lang="fr-FR" dirty="0"/>
              <a:t>Oui en effet, la cortisone peut entrainer une rétention d’eau. Cependant, rassurez vous, la cortisone en application sur la peau passe très peu dans le sang. La rétention d’eau est quasiment nulle.  </a:t>
            </a:r>
          </a:p>
          <a:p>
            <a:pPr marL="0" indent="0">
              <a:buNone/>
            </a:pPr>
            <a:endParaRPr lang="fr-FR" dirty="0"/>
          </a:p>
        </p:txBody>
      </p:sp>
    </p:spTree>
    <p:extLst>
      <p:ext uri="{BB962C8B-B14F-4D97-AF65-F5344CB8AC3E}">
        <p14:creationId xmlns:p14="http://schemas.microsoft.com/office/powerpoint/2010/main" val="216181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734B1-D3EE-F849-A17E-2E96B0883839}"/>
              </a:ext>
            </a:extLst>
          </p:cNvPr>
          <p:cNvSpPr>
            <a:spLocks noGrp="1"/>
          </p:cNvSpPr>
          <p:nvPr>
            <p:ph type="title"/>
          </p:nvPr>
        </p:nvSpPr>
        <p:spPr/>
        <p:txBody>
          <a:bodyPr/>
          <a:lstStyle/>
          <a:p>
            <a:pPr algn="ctr"/>
            <a:r>
              <a:rPr lang="fr-FR" dirty="0"/>
              <a:t>Dossier 3</a:t>
            </a:r>
          </a:p>
        </p:txBody>
      </p:sp>
      <p:sp>
        <p:nvSpPr>
          <p:cNvPr id="3" name="Espace réservé du contenu 2">
            <a:extLst>
              <a:ext uri="{FF2B5EF4-FFF2-40B4-BE49-F238E27FC236}">
                <a16:creationId xmlns:a16="http://schemas.microsoft.com/office/drawing/2014/main" id="{4FAD7C4A-9A35-594A-BC7C-2C35164B4438}"/>
              </a:ext>
            </a:extLst>
          </p:cNvPr>
          <p:cNvSpPr>
            <a:spLocks noGrp="1"/>
          </p:cNvSpPr>
          <p:nvPr>
            <p:ph idx="1"/>
          </p:nvPr>
        </p:nvSpPr>
        <p:spPr/>
        <p:txBody>
          <a:bodyPr>
            <a:normAutofit/>
          </a:bodyPr>
          <a:lstStyle/>
          <a:p>
            <a:pPr marL="0" indent="0">
              <a:buNone/>
            </a:pPr>
            <a:endParaRPr lang="fr-FR" b="1" dirty="0">
              <a:solidFill>
                <a:srgbClr val="0070C0"/>
              </a:solidFill>
            </a:endParaRPr>
          </a:p>
          <a:p>
            <a:pPr marL="0" indent="0">
              <a:buNone/>
            </a:pPr>
            <a:r>
              <a:rPr lang="fr-FR" b="1" dirty="0">
                <a:solidFill>
                  <a:srgbClr val="0070C0"/>
                </a:solidFill>
              </a:rPr>
              <a:t>D : </a:t>
            </a:r>
            <a:r>
              <a:rPr lang="fr-FR" dirty="0"/>
              <a:t>Comme je vous le disais, Alice part en classe de neige dans quelques semaines. Comment je peux faire si son injection tombe sa semaine de ski ? </a:t>
            </a:r>
          </a:p>
          <a:p>
            <a:pPr marL="0" indent="0">
              <a:buNone/>
            </a:pPr>
            <a:endParaRPr lang="fr-FR" dirty="0"/>
          </a:p>
          <a:p>
            <a:pPr marL="0" indent="0">
              <a:buNone/>
            </a:pPr>
            <a:r>
              <a:rPr lang="fr-FR" b="1" dirty="0">
                <a:solidFill>
                  <a:srgbClr val="C00000"/>
                </a:solidFill>
              </a:rPr>
              <a:t>P : </a:t>
            </a:r>
            <a:r>
              <a:rPr lang="fr-FR" dirty="0"/>
              <a:t>Ne vous faites pas de soucis, d’ici 1 mois il faudra faire les injections d’Alice tous les 14 jours. Si l’injection tombe pendant la semaine au ski, attendez de rentrer afin de lui faire, et vous n’aurez pas à décaler l’injection d’après. </a:t>
            </a:r>
          </a:p>
          <a:p>
            <a:pPr marL="0" indent="0">
              <a:buNone/>
            </a:pPr>
            <a:endParaRPr lang="fr-FR" dirty="0"/>
          </a:p>
        </p:txBody>
      </p:sp>
    </p:spTree>
    <p:extLst>
      <p:ext uri="{BB962C8B-B14F-4D97-AF65-F5344CB8AC3E}">
        <p14:creationId xmlns:p14="http://schemas.microsoft.com/office/powerpoint/2010/main" val="88508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734B1-D3EE-F849-A17E-2E96B0883839}"/>
              </a:ext>
            </a:extLst>
          </p:cNvPr>
          <p:cNvSpPr>
            <a:spLocks noGrp="1"/>
          </p:cNvSpPr>
          <p:nvPr>
            <p:ph type="title"/>
          </p:nvPr>
        </p:nvSpPr>
        <p:spPr/>
        <p:txBody>
          <a:bodyPr/>
          <a:lstStyle/>
          <a:p>
            <a:pPr algn="ctr"/>
            <a:r>
              <a:rPr lang="fr-FR" dirty="0"/>
              <a:t>Dossier 3</a:t>
            </a:r>
          </a:p>
        </p:txBody>
      </p:sp>
      <p:sp>
        <p:nvSpPr>
          <p:cNvPr id="3" name="Espace réservé du contenu 2">
            <a:extLst>
              <a:ext uri="{FF2B5EF4-FFF2-40B4-BE49-F238E27FC236}">
                <a16:creationId xmlns:a16="http://schemas.microsoft.com/office/drawing/2014/main" id="{4FAD7C4A-9A35-594A-BC7C-2C35164B4438}"/>
              </a:ext>
            </a:extLst>
          </p:cNvPr>
          <p:cNvSpPr>
            <a:spLocks noGrp="1"/>
          </p:cNvSpPr>
          <p:nvPr>
            <p:ph idx="1"/>
          </p:nvPr>
        </p:nvSpPr>
        <p:spPr/>
        <p:txBody>
          <a:bodyPr>
            <a:normAutofit/>
          </a:bodyPr>
          <a:lstStyle/>
          <a:p>
            <a:pPr marL="0" indent="0">
              <a:buNone/>
            </a:pPr>
            <a:endParaRPr lang="fr-FR" b="1" dirty="0">
              <a:solidFill>
                <a:srgbClr val="0070C0"/>
              </a:solidFill>
            </a:endParaRPr>
          </a:p>
          <a:p>
            <a:pPr marL="0" indent="0">
              <a:buNone/>
            </a:pPr>
            <a:r>
              <a:rPr lang="fr-FR" b="1" dirty="0">
                <a:solidFill>
                  <a:srgbClr val="0070C0"/>
                </a:solidFill>
              </a:rPr>
              <a:t>D : </a:t>
            </a:r>
            <a:r>
              <a:rPr lang="fr-FR" dirty="0"/>
              <a:t>Quelles recommandations dois je prendre par rapport à ce séjour ? </a:t>
            </a:r>
          </a:p>
          <a:p>
            <a:pPr marL="0" indent="0">
              <a:buNone/>
            </a:pPr>
            <a:endParaRPr lang="fr-FR" dirty="0"/>
          </a:p>
          <a:p>
            <a:pPr marL="0" indent="0">
              <a:buNone/>
            </a:pPr>
            <a:r>
              <a:rPr lang="fr-FR" b="1" dirty="0">
                <a:solidFill>
                  <a:srgbClr val="C00000"/>
                </a:solidFill>
              </a:rPr>
              <a:t>P : </a:t>
            </a:r>
            <a:r>
              <a:rPr lang="fr-FR" dirty="0"/>
              <a:t>Il est primordial de faire attention au soleil, et d’utiliser une crème indice 50, en renouvelant les applications plusieurs fois dans la journée. Dans certains cas, le soleil peut améliorer un psoriasis, mais dans le cas d’Alice, de par les nombreux traitement locaux, il faut protéger la peau au maximum, et limiter les applications uniquement le soir, en couche très fine, on parle d’unité phalangette. </a:t>
            </a:r>
          </a:p>
          <a:p>
            <a:pPr marL="0" indent="0">
              <a:buNone/>
            </a:pPr>
            <a:endParaRPr lang="fr-FR" dirty="0"/>
          </a:p>
        </p:txBody>
      </p:sp>
    </p:spTree>
    <p:extLst>
      <p:ext uri="{BB962C8B-B14F-4D97-AF65-F5344CB8AC3E}">
        <p14:creationId xmlns:p14="http://schemas.microsoft.com/office/powerpoint/2010/main" val="211020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7665217-E39C-A645-938E-1E422A7865A5}"/>
              </a:ext>
            </a:extLst>
          </p:cNvPr>
          <p:cNvPicPr>
            <a:picLocks noChangeAspect="1"/>
          </p:cNvPicPr>
          <p:nvPr/>
        </p:nvPicPr>
        <p:blipFill>
          <a:blip r:embed="rId2"/>
          <a:stretch>
            <a:fillRect/>
          </a:stretch>
        </p:blipFill>
        <p:spPr>
          <a:xfrm>
            <a:off x="1200730" y="2609850"/>
            <a:ext cx="3441700" cy="1638300"/>
          </a:xfrm>
          <a:prstGeom prst="rect">
            <a:avLst/>
          </a:prstGeom>
        </p:spPr>
      </p:pic>
      <p:pic>
        <p:nvPicPr>
          <p:cNvPr id="3" name="Image 2">
            <a:extLst>
              <a:ext uri="{FF2B5EF4-FFF2-40B4-BE49-F238E27FC236}">
                <a16:creationId xmlns:a16="http://schemas.microsoft.com/office/drawing/2014/main" id="{3193C176-1E3F-0144-8F7D-2376ECAC001E}"/>
              </a:ext>
            </a:extLst>
          </p:cNvPr>
          <p:cNvPicPr>
            <a:picLocks noChangeAspect="1"/>
          </p:cNvPicPr>
          <p:nvPr/>
        </p:nvPicPr>
        <p:blipFill>
          <a:blip r:embed="rId3"/>
          <a:stretch>
            <a:fillRect/>
          </a:stretch>
        </p:blipFill>
        <p:spPr>
          <a:xfrm>
            <a:off x="5472893" y="1152351"/>
            <a:ext cx="5998425" cy="4553298"/>
          </a:xfrm>
          <a:prstGeom prst="rect">
            <a:avLst/>
          </a:prstGeom>
        </p:spPr>
      </p:pic>
    </p:spTree>
    <p:extLst>
      <p:ext uri="{BB962C8B-B14F-4D97-AF65-F5344CB8AC3E}">
        <p14:creationId xmlns:p14="http://schemas.microsoft.com/office/powerpoint/2010/main" val="2282230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1</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buNone/>
            </a:pPr>
            <a:r>
              <a:rPr lang="fr-FR" sz="1600" dirty="0"/>
              <a:t>Dr Dupont</a:t>
            </a:r>
          </a:p>
          <a:p>
            <a:pPr marL="0" indent="0">
              <a:buNone/>
            </a:pPr>
            <a:r>
              <a:rPr lang="fr-FR" sz="1600" dirty="0"/>
              <a:t>Gastro</a:t>
            </a:r>
          </a:p>
          <a:p>
            <a:pPr marL="0" indent="0">
              <a:buNone/>
            </a:pPr>
            <a:r>
              <a:rPr lang="fr-FR" sz="1600" dirty="0"/>
              <a:t>CHU Amiens	</a:t>
            </a:r>
          </a:p>
          <a:p>
            <a:pPr marL="0" indent="0">
              <a:buNone/>
            </a:pPr>
            <a:endParaRPr lang="fr-FR" sz="1600" dirty="0"/>
          </a:p>
          <a:p>
            <a:pPr marL="0" indent="0">
              <a:buNone/>
            </a:pPr>
            <a:r>
              <a:rPr lang="fr-FR" sz="1600" dirty="0"/>
              <a:t>			27/01/23</a:t>
            </a:r>
          </a:p>
          <a:p>
            <a:pPr marL="0" indent="0">
              <a:buNone/>
            </a:pPr>
            <a:r>
              <a:rPr lang="fr-FR" sz="1600" dirty="0"/>
              <a:t>			M. Durand, 33 ans</a:t>
            </a:r>
          </a:p>
          <a:p>
            <a:pPr marL="0" indent="0">
              <a:buNone/>
            </a:pPr>
            <a:endParaRPr lang="fr-FR" sz="1600" dirty="0"/>
          </a:p>
          <a:p>
            <a:pPr marL="0" indent="0">
              <a:buNone/>
            </a:pPr>
            <a:r>
              <a:rPr lang="fr-FR" sz="1600" dirty="0"/>
              <a:t>1) CORTANCYL 20mg 5/jour</a:t>
            </a:r>
          </a:p>
          <a:p>
            <a:pPr marL="0" indent="0">
              <a:buNone/>
            </a:pPr>
            <a:r>
              <a:rPr lang="fr-FR" sz="1600" dirty="0"/>
              <a:t>	QSP 4 semaines puis ARRET</a:t>
            </a:r>
          </a:p>
          <a:p>
            <a:pPr marL="0" indent="0">
              <a:buNone/>
            </a:pPr>
            <a:r>
              <a:rPr lang="fr-FR" sz="1600" dirty="0"/>
              <a:t>2) IMUREL 50mg 1/jour</a:t>
            </a:r>
          </a:p>
          <a:p>
            <a:pPr marL="0" indent="0">
              <a:buNone/>
            </a:pPr>
            <a:r>
              <a:rPr lang="fr-FR" sz="1600" dirty="0"/>
              <a:t>	(A réévaluer lors du prochain RDV)</a:t>
            </a:r>
          </a:p>
          <a:p>
            <a:pPr marL="0" indent="0">
              <a:buNone/>
            </a:pPr>
            <a:endParaRPr lang="fr-FR" sz="1600" dirty="0"/>
          </a:p>
          <a:p>
            <a:pPr marL="0" indent="0">
              <a:buNone/>
            </a:pPr>
            <a:r>
              <a:rPr lang="fr-FR" sz="1600" dirty="0"/>
              <a:t>			Dr Dupont</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buNone/>
            </a:pPr>
            <a:endParaRPr lang="fr-FR" sz="1800" dirty="0"/>
          </a:p>
          <a:p>
            <a:pPr marL="0" indent="0">
              <a:buNone/>
            </a:pPr>
            <a:r>
              <a:rPr lang="fr-FR" sz="1800" dirty="0"/>
              <a:t>CORTANCYL </a:t>
            </a:r>
            <a:r>
              <a:rPr lang="fr-FR" sz="1800" dirty="0">
                <a:sym typeface="Wingdings" pitchFamily="2" charset="2"/>
              </a:rPr>
              <a:t> Prednisone</a:t>
            </a:r>
          </a:p>
          <a:p>
            <a:pPr marL="0" indent="0">
              <a:buNone/>
            </a:pPr>
            <a:r>
              <a:rPr lang="fr-FR" sz="1800" dirty="0">
                <a:sym typeface="Wingdings" pitchFamily="2" charset="2"/>
              </a:rPr>
              <a:t>Classe : Glucocorticoïdes</a:t>
            </a:r>
          </a:p>
          <a:p>
            <a:pPr marL="0" indent="0">
              <a:buNone/>
            </a:pPr>
            <a:r>
              <a:rPr lang="fr-FR" sz="1800" dirty="0">
                <a:sym typeface="Wingdings" pitchFamily="2" charset="2"/>
              </a:rPr>
              <a:t>Poso : Poids +++ (environ 1mg/kg/jour), prise des corticoïdes uniquement le matin en 1 seule prise, au cours du petit déjeuner</a:t>
            </a:r>
          </a:p>
          <a:p>
            <a:pPr marL="0" indent="0">
              <a:buNone/>
            </a:pPr>
            <a:r>
              <a:rPr lang="fr-FR" sz="1800" dirty="0">
                <a:sym typeface="Wingdings" pitchFamily="2" charset="2"/>
              </a:rPr>
              <a:t>Conseils : Régime pauvre en sel et en sucre, Prise pendant le repas (ulcération gastrique ++), apport calcique + vit D (si long terme), photosensibilité</a:t>
            </a:r>
          </a:p>
          <a:p>
            <a:pPr marL="0" indent="0">
              <a:buNone/>
            </a:pPr>
            <a:r>
              <a:rPr lang="fr-FR" sz="1800" dirty="0">
                <a:sym typeface="Wingdings" pitchFamily="2" charset="2"/>
              </a:rPr>
              <a:t>Intérêt : Traitement de crise de la maladie de Crohn</a:t>
            </a:r>
          </a:p>
          <a:p>
            <a:pPr marL="0" indent="0">
              <a:buNone/>
            </a:pPr>
            <a:endParaRPr lang="fr-FR" sz="1800" dirty="0">
              <a:sym typeface="Wingdings" pitchFamily="2" charset="2"/>
            </a:endParaRPr>
          </a:p>
          <a:p>
            <a:pPr marL="0" indent="0">
              <a:buNone/>
            </a:pPr>
            <a:endParaRPr lang="fr-FR" sz="1800" dirty="0">
              <a:sym typeface="Wingdings" pitchFamily="2" charset="2"/>
            </a:endParaRPr>
          </a:p>
        </p:txBody>
      </p:sp>
    </p:spTree>
    <p:extLst>
      <p:ext uri="{BB962C8B-B14F-4D97-AF65-F5344CB8AC3E}">
        <p14:creationId xmlns:p14="http://schemas.microsoft.com/office/powerpoint/2010/main" val="24084304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210C9-A5AA-DD4B-AD8B-B3D257F36E08}"/>
              </a:ext>
            </a:extLst>
          </p:cNvPr>
          <p:cNvSpPr>
            <a:spLocks noGrp="1"/>
          </p:cNvSpPr>
          <p:nvPr>
            <p:ph type="title"/>
          </p:nvPr>
        </p:nvSpPr>
        <p:spPr/>
        <p:txBody>
          <a:bodyPr/>
          <a:lstStyle/>
          <a:p>
            <a:pPr algn="ctr"/>
            <a:r>
              <a:rPr lang="fr-FR" dirty="0"/>
              <a:t>Dossier 3</a:t>
            </a:r>
          </a:p>
        </p:txBody>
      </p:sp>
      <p:sp>
        <p:nvSpPr>
          <p:cNvPr id="3" name="Espace réservé du contenu 2">
            <a:extLst>
              <a:ext uri="{FF2B5EF4-FFF2-40B4-BE49-F238E27FC236}">
                <a16:creationId xmlns:a16="http://schemas.microsoft.com/office/drawing/2014/main" id="{5F387364-9199-1240-A415-58C25DE960CC}"/>
              </a:ext>
            </a:extLst>
          </p:cNvPr>
          <p:cNvSpPr>
            <a:spLocks noGrp="1"/>
          </p:cNvSpPr>
          <p:nvPr>
            <p:ph idx="1"/>
          </p:nvPr>
        </p:nvSpPr>
        <p:spPr/>
        <p:txBody>
          <a:bodyPr>
            <a:normAutofit/>
          </a:bodyPr>
          <a:lstStyle/>
          <a:p>
            <a:pPr marL="0" indent="0">
              <a:buNone/>
            </a:pPr>
            <a:r>
              <a:rPr lang="fr-FR" b="1" dirty="0">
                <a:solidFill>
                  <a:srgbClr val="0070C0"/>
                </a:solidFill>
              </a:rPr>
              <a:t>D :</a:t>
            </a:r>
            <a:r>
              <a:rPr lang="fr-FR" dirty="0"/>
              <a:t> Merci beaucoup pour vos explications, bonne fin de journée. </a:t>
            </a:r>
          </a:p>
        </p:txBody>
      </p:sp>
    </p:spTree>
    <p:extLst>
      <p:ext uri="{BB962C8B-B14F-4D97-AF65-F5344CB8AC3E}">
        <p14:creationId xmlns:p14="http://schemas.microsoft.com/office/powerpoint/2010/main" val="33869208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5EC8-19F1-6C4A-A1B7-A9509781CE8F}"/>
              </a:ext>
            </a:extLst>
          </p:cNvPr>
          <p:cNvSpPr>
            <a:spLocks noGrp="1"/>
          </p:cNvSpPr>
          <p:nvPr>
            <p:ph type="title"/>
          </p:nvPr>
        </p:nvSpPr>
        <p:spPr/>
        <p:txBody>
          <a:bodyPr/>
          <a:lstStyle/>
          <a:p>
            <a:pPr algn="ctr"/>
            <a:r>
              <a:rPr lang="fr-FR" dirty="0"/>
              <a:t>Conclusion</a:t>
            </a:r>
          </a:p>
        </p:txBody>
      </p:sp>
      <p:sp>
        <p:nvSpPr>
          <p:cNvPr id="3" name="Espace réservé du contenu 2">
            <a:extLst>
              <a:ext uri="{FF2B5EF4-FFF2-40B4-BE49-F238E27FC236}">
                <a16:creationId xmlns:a16="http://schemas.microsoft.com/office/drawing/2014/main" id="{111543F9-4F03-3046-AD8F-F5D61E6EC6F3}"/>
              </a:ext>
            </a:extLst>
          </p:cNvPr>
          <p:cNvSpPr>
            <a:spLocks noGrp="1"/>
          </p:cNvSpPr>
          <p:nvPr>
            <p:ph idx="1"/>
          </p:nvPr>
        </p:nvSpPr>
        <p:spPr/>
        <p:txBody>
          <a:bodyPr/>
          <a:lstStyle/>
          <a:p>
            <a:endParaRPr lang="fr-FR" dirty="0"/>
          </a:p>
          <a:p>
            <a:r>
              <a:rPr lang="fr-FR" dirty="0"/>
              <a:t>Patho auto-immunes </a:t>
            </a:r>
            <a:r>
              <a:rPr lang="fr-FR" dirty="0">
                <a:sym typeface="Wingdings" pitchFamily="2" charset="2"/>
              </a:rPr>
              <a:t> traitements symptomatiques variables mais traitements généraux sont similaires</a:t>
            </a:r>
          </a:p>
          <a:p>
            <a:pPr marL="0" indent="0">
              <a:buNone/>
            </a:pPr>
            <a:endParaRPr lang="fr-FR" dirty="0">
              <a:sym typeface="Wingdings" pitchFamily="2" charset="2"/>
            </a:endParaRPr>
          </a:p>
          <a:p>
            <a:r>
              <a:rPr lang="fr-FR" dirty="0">
                <a:sym typeface="Wingdings" pitchFamily="2" charset="2"/>
              </a:rPr>
              <a:t>Aspect infectieux +++</a:t>
            </a:r>
          </a:p>
          <a:p>
            <a:endParaRPr lang="fr-FR" dirty="0">
              <a:sym typeface="Wingdings" pitchFamily="2" charset="2"/>
            </a:endParaRPr>
          </a:p>
          <a:p>
            <a:r>
              <a:rPr lang="fr-FR" dirty="0">
                <a:sym typeface="Wingdings" pitchFamily="2" charset="2"/>
              </a:rPr>
              <a:t>Essor des biothérapies </a:t>
            </a:r>
            <a:endParaRPr lang="fr-FR" dirty="0"/>
          </a:p>
        </p:txBody>
      </p:sp>
    </p:spTree>
    <p:extLst>
      <p:ext uri="{BB962C8B-B14F-4D97-AF65-F5344CB8AC3E}">
        <p14:creationId xmlns:p14="http://schemas.microsoft.com/office/powerpoint/2010/main" val="139618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204CCB8-E8D6-F441-9482-C10961C5005F}"/>
              </a:ext>
            </a:extLst>
          </p:cNvPr>
          <p:cNvPicPr>
            <a:picLocks noChangeAspect="1"/>
          </p:cNvPicPr>
          <p:nvPr/>
        </p:nvPicPr>
        <p:blipFill>
          <a:blip r:embed="rId2"/>
          <a:stretch>
            <a:fillRect/>
          </a:stretch>
        </p:blipFill>
        <p:spPr>
          <a:xfrm>
            <a:off x="3682065" y="0"/>
            <a:ext cx="4827870" cy="6858000"/>
          </a:xfrm>
          <a:prstGeom prst="rect">
            <a:avLst/>
          </a:prstGeom>
        </p:spPr>
      </p:pic>
      <p:sp>
        <p:nvSpPr>
          <p:cNvPr id="5" name="Cadre 4">
            <a:extLst>
              <a:ext uri="{FF2B5EF4-FFF2-40B4-BE49-F238E27FC236}">
                <a16:creationId xmlns:a16="http://schemas.microsoft.com/office/drawing/2014/main" id="{07910800-A8BC-2941-A77F-26E67B3CC0D6}"/>
              </a:ext>
            </a:extLst>
          </p:cNvPr>
          <p:cNvSpPr/>
          <p:nvPr/>
        </p:nvSpPr>
        <p:spPr>
          <a:xfrm>
            <a:off x="5234609" y="2835965"/>
            <a:ext cx="1484243" cy="357809"/>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845633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9C9E3F-FD0C-994A-8B0E-39402D8D7B68}"/>
              </a:ext>
            </a:extLst>
          </p:cNvPr>
          <p:cNvSpPr>
            <a:spLocks noGrp="1"/>
          </p:cNvSpPr>
          <p:nvPr>
            <p:ph type="title"/>
          </p:nvPr>
        </p:nvSpPr>
        <p:spPr/>
        <p:txBody>
          <a:bodyPr/>
          <a:lstStyle/>
          <a:p>
            <a:pPr algn="ctr"/>
            <a:r>
              <a:rPr lang="fr-FR" dirty="0"/>
              <a:t>Dossier 1</a:t>
            </a:r>
          </a:p>
        </p:txBody>
      </p:sp>
      <p:sp>
        <p:nvSpPr>
          <p:cNvPr id="5" name="Espace réservé du contenu 4">
            <a:extLst>
              <a:ext uri="{FF2B5EF4-FFF2-40B4-BE49-F238E27FC236}">
                <a16:creationId xmlns:a16="http://schemas.microsoft.com/office/drawing/2014/main" id="{582F1990-585B-0B49-ACFD-431F1151F1DB}"/>
              </a:ext>
            </a:extLst>
          </p:cNvPr>
          <p:cNvSpPr>
            <a:spLocks noGrp="1"/>
          </p:cNvSpPr>
          <p:nvPr>
            <p:ph sz="half" idx="1"/>
          </p:nvPr>
        </p:nvSpPr>
        <p:spPr>
          <a:xfrm>
            <a:off x="838200" y="1690687"/>
            <a:ext cx="5181600" cy="4486275"/>
          </a:xfrm>
        </p:spPr>
        <p:txBody>
          <a:bodyPr>
            <a:normAutofit/>
          </a:bodyPr>
          <a:lstStyle/>
          <a:p>
            <a:pPr marL="0" indent="0">
              <a:buNone/>
            </a:pPr>
            <a:r>
              <a:rPr lang="fr-FR" sz="1600" dirty="0"/>
              <a:t>Dr Dupont</a:t>
            </a:r>
          </a:p>
          <a:p>
            <a:pPr marL="0" indent="0">
              <a:buNone/>
            </a:pPr>
            <a:r>
              <a:rPr lang="fr-FR" sz="1600" dirty="0"/>
              <a:t>Gastro</a:t>
            </a:r>
          </a:p>
          <a:p>
            <a:pPr marL="0" indent="0">
              <a:buNone/>
            </a:pPr>
            <a:r>
              <a:rPr lang="fr-FR" sz="1600" dirty="0"/>
              <a:t>CHU Amiens	</a:t>
            </a:r>
          </a:p>
          <a:p>
            <a:pPr marL="0" indent="0">
              <a:buNone/>
            </a:pPr>
            <a:endParaRPr lang="fr-FR" sz="1600" dirty="0"/>
          </a:p>
          <a:p>
            <a:pPr marL="0" indent="0">
              <a:buNone/>
            </a:pPr>
            <a:r>
              <a:rPr lang="fr-FR" sz="1600" dirty="0"/>
              <a:t>			27/01/23</a:t>
            </a:r>
          </a:p>
          <a:p>
            <a:pPr marL="0" indent="0">
              <a:buNone/>
            </a:pPr>
            <a:r>
              <a:rPr lang="fr-FR" sz="1600" dirty="0"/>
              <a:t>			M. Durand, 33 ans</a:t>
            </a:r>
          </a:p>
          <a:p>
            <a:pPr marL="0" indent="0">
              <a:buNone/>
            </a:pPr>
            <a:endParaRPr lang="fr-FR" sz="1600" dirty="0"/>
          </a:p>
          <a:p>
            <a:pPr marL="0" indent="0">
              <a:buNone/>
            </a:pPr>
            <a:r>
              <a:rPr lang="fr-FR" sz="1600" dirty="0"/>
              <a:t>1) CORTANCYL 20mg 5/jour</a:t>
            </a:r>
          </a:p>
          <a:p>
            <a:pPr marL="0" indent="0">
              <a:buNone/>
            </a:pPr>
            <a:r>
              <a:rPr lang="fr-FR" sz="1600" dirty="0"/>
              <a:t>	QSP 4 semaines puis ARRET</a:t>
            </a:r>
          </a:p>
          <a:p>
            <a:pPr marL="0" indent="0">
              <a:buNone/>
            </a:pPr>
            <a:r>
              <a:rPr lang="fr-FR" sz="1600" dirty="0"/>
              <a:t>2) IMUREL 50mg 1/jour</a:t>
            </a:r>
          </a:p>
          <a:p>
            <a:pPr marL="0" indent="0">
              <a:buNone/>
            </a:pPr>
            <a:r>
              <a:rPr lang="fr-FR" sz="1600" dirty="0"/>
              <a:t>	(A réévaluer lors du prochain RDV)</a:t>
            </a:r>
          </a:p>
          <a:p>
            <a:pPr marL="0" indent="0">
              <a:buNone/>
            </a:pPr>
            <a:endParaRPr lang="fr-FR" sz="1600" dirty="0"/>
          </a:p>
          <a:p>
            <a:pPr marL="0" indent="0">
              <a:buNone/>
            </a:pPr>
            <a:r>
              <a:rPr lang="fr-FR" sz="1600" dirty="0"/>
              <a:t>			Dr Dupont</a:t>
            </a:r>
          </a:p>
          <a:p>
            <a:pPr marL="0" indent="0">
              <a:buNone/>
            </a:pPr>
            <a:endParaRPr lang="fr-FR" sz="1600" dirty="0"/>
          </a:p>
        </p:txBody>
      </p:sp>
      <p:sp>
        <p:nvSpPr>
          <p:cNvPr id="6" name="Espace réservé du contenu 5">
            <a:extLst>
              <a:ext uri="{FF2B5EF4-FFF2-40B4-BE49-F238E27FC236}">
                <a16:creationId xmlns:a16="http://schemas.microsoft.com/office/drawing/2014/main" id="{FB9DA90D-74A9-0941-BDD5-0DE23C5FB296}"/>
              </a:ext>
            </a:extLst>
          </p:cNvPr>
          <p:cNvSpPr>
            <a:spLocks noGrp="1"/>
          </p:cNvSpPr>
          <p:nvPr>
            <p:ph sz="half" idx="2"/>
          </p:nvPr>
        </p:nvSpPr>
        <p:spPr>
          <a:xfrm>
            <a:off x="6172200" y="1690687"/>
            <a:ext cx="5181600" cy="4486276"/>
          </a:xfrm>
        </p:spPr>
        <p:txBody>
          <a:bodyPr>
            <a:normAutofit/>
          </a:bodyPr>
          <a:lstStyle/>
          <a:p>
            <a:pPr marL="0" indent="0">
              <a:buNone/>
            </a:pPr>
            <a:endParaRPr lang="fr-FR" sz="1800" dirty="0"/>
          </a:p>
          <a:p>
            <a:pPr marL="0" indent="0">
              <a:buNone/>
            </a:pPr>
            <a:r>
              <a:rPr lang="fr-FR" sz="1800" dirty="0"/>
              <a:t>IMUREL </a:t>
            </a:r>
            <a:r>
              <a:rPr lang="fr-FR" sz="1800" dirty="0">
                <a:sym typeface="Wingdings" pitchFamily="2" charset="2"/>
              </a:rPr>
              <a:t> Azathioprine</a:t>
            </a:r>
          </a:p>
          <a:p>
            <a:pPr marL="0" indent="0">
              <a:buNone/>
            </a:pPr>
            <a:r>
              <a:rPr lang="fr-FR" sz="1800" dirty="0">
                <a:sym typeface="Wingdings" pitchFamily="2" charset="2"/>
              </a:rPr>
              <a:t>Classe : Agent antinéoplasique, immunosuppresseur</a:t>
            </a:r>
          </a:p>
          <a:p>
            <a:pPr marL="0" indent="0">
              <a:buNone/>
            </a:pPr>
            <a:r>
              <a:rPr lang="fr-FR" sz="1800" dirty="0">
                <a:sym typeface="Wingdings" pitchFamily="2" charset="2"/>
              </a:rPr>
              <a:t>Poso : Poids +++ (2 à 2,5mg/kg/jour, à adapter selon tolérance et efficacité), prise toujours au même moment de la journée, 1h avant ou 2h après des produits laitiers</a:t>
            </a:r>
          </a:p>
          <a:p>
            <a:pPr marL="0" indent="0">
              <a:buNone/>
            </a:pPr>
            <a:r>
              <a:rPr lang="fr-FR" sz="1800" dirty="0">
                <a:sym typeface="Wingdings" pitchFamily="2" charset="2"/>
              </a:rPr>
              <a:t>Conseils : Risque d’infection ++++ car effet immunosuppresseur </a:t>
            </a:r>
          </a:p>
          <a:p>
            <a:pPr marL="0" indent="0">
              <a:buNone/>
            </a:pPr>
            <a:r>
              <a:rPr lang="fr-FR" sz="1800" dirty="0">
                <a:sym typeface="Wingdings" pitchFamily="2" charset="2"/>
              </a:rPr>
              <a:t>Intérêt : Traitement de la rémission de la maladie de Crohn</a:t>
            </a:r>
          </a:p>
          <a:p>
            <a:pPr marL="0" indent="0">
              <a:buNone/>
            </a:pPr>
            <a:endParaRPr lang="fr-FR" sz="1800" dirty="0">
              <a:sym typeface="Wingdings" pitchFamily="2" charset="2"/>
            </a:endParaRPr>
          </a:p>
          <a:p>
            <a:pPr marL="0" indent="0">
              <a:buNone/>
            </a:pPr>
            <a:endParaRPr lang="fr-FR" sz="1800" dirty="0">
              <a:sym typeface="Wingdings" pitchFamily="2" charset="2"/>
            </a:endParaRPr>
          </a:p>
        </p:txBody>
      </p:sp>
    </p:spTree>
    <p:extLst>
      <p:ext uri="{BB962C8B-B14F-4D97-AF65-F5344CB8AC3E}">
        <p14:creationId xmlns:p14="http://schemas.microsoft.com/office/powerpoint/2010/main" val="244323309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8726</TotalTime>
  <Words>5022</Words>
  <Application>Microsoft Macintosh PowerPoint</Application>
  <PresentationFormat>Grand écran</PresentationFormat>
  <Paragraphs>551</Paragraphs>
  <Slides>71</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71</vt:i4>
      </vt:variant>
    </vt:vector>
  </HeadingPairs>
  <TitlesOfParts>
    <vt:vector size="76" baseType="lpstr">
      <vt:lpstr>Arial</vt:lpstr>
      <vt:lpstr>Calibri</vt:lpstr>
      <vt:lpstr>Calibri Light</vt:lpstr>
      <vt:lpstr>Wingdings</vt:lpstr>
      <vt:lpstr>Thème Office</vt:lpstr>
      <vt:lpstr>Pathologies auto-immunes</vt:lpstr>
      <vt:lpstr>Préparation</vt:lpstr>
      <vt:lpstr>Dossier 1</vt:lpstr>
      <vt:lpstr>Quelle pathologie ? </vt:lpstr>
      <vt:lpstr>Maladie de Crohn</vt:lpstr>
      <vt:lpstr>Maladie de Crohn</vt:lpstr>
      <vt:lpstr>Dossier 1</vt:lpstr>
      <vt:lpstr>Présentation PowerPoint</vt:lpstr>
      <vt:lpstr>Dossier 1</vt:lpstr>
      <vt:lpstr>Présentation PowerPoint</vt:lpstr>
      <vt:lpstr>Dossier 1</vt:lpstr>
      <vt:lpstr>Production de cortisol</vt:lpstr>
      <vt:lpstr>Dossier 1</vt:lpstr>
      <vt:lpstr>Dossier 1</vt:lpstr>
      <vt:lpstr>Dossier 1</vt:lpstr>
      <vt:lpstr>Surveillance biologique sous Imurel</vt:lpstr>
      <vt:lpstr>Dossier 1</vt:lpstr>
      <vt:lpstr>Dossier 1</vt:lpstr>
      <vt:lpstr>Présentation PowerPoint</vt:lpstr>
      <vt:lpstr>Dossier 1</vt:lpstr>
      <vt:lpstr>Dossier 1</vt:lpstr>
      <vt:lpstr>Dossier 2</vt:lpstr>
      <vt:lpstr>Dossier 2</vt:lpstr>
      <vt:lpstr>Quelle pathologie ? </vt:lpstr>
      <vt:lpstr>Polyarthrite Rhumatoïde</vt:lpstr>
      <vt:lpstr>Polyarthrite Rhumatoïde</vt:lpstr>
      <vt:lpstr>Dossier 2</vt:lpstr>
      <vt:lpstr>Dossier 2</vt:lpstr>
      <vt:lpstr>Dossier 2</vt:lpstr>
      <vt:lpstr>Dossier 2</vt:lpstr>
      <vt:lpstr>Dossier 2</vt:lpstr>
      <vt:lpstr>Présentation PowerPoint</vt:lpstr>
      <vt:lpstr>Dossier 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Dossier 2</vt:lpstr>
      <vt:lpstr>Dossier 2</vt:lpstr>
      <vt:lpstr>Présentation PowerPoint</vt:lpstr>
      <vt:lpstr>Dossier 2</vt:lpstr>
      <vt:lpstr>Dossier 2</vt:lpstr>
      <vt:lpstr>Dossier 2</vt:lpstr>
      <vt:lpstr>Dossier 2</vt:lpstr>
      <vt:lpstr>Dossier 2</vt:lpstr>
      <vt:lpstr>Dossier 3</vt:lpstr>
      <vt:lpstr>Dossier 3</vt:lpstr>
      <vt:lpstr>Quelle pathologie ? </vt:lpstr>
      <vt:lpstr>Psoriasis en plaques</vt:lpstr>
      <vt:lpstr>Psoriasis en plaques</vt:lpstr>
      <vt:lpstr>Présentation PowerPoint</vt:lpstr>
      <vt:lpstr>Dossier 3</vt:lpstr>
      <vt:lpstr>Dossier 3</vt:lpstr>
      <vt:lpstr>Dossier 3</vt:lpstr>
      <vt:lpstr>Dossier 3</vt:lpstr>
      <vt:lpstr>Dossier 3</vt:lpstr>
      <vt:lpstr>Dossier 3</vt:lpstr>
      <vt:lpstr>Présentation PowerPoint</vt:lpstr>
      <vt:lpstr>Dossier 3</vt:lpstr>
      <vt:lpstr>Présentation PowerPoint</vt:lpstr>
      <vt:lpstr>Présentation PowerPoint</vt:lpstr>
      <vt:lpstr>Dossier 3</vt:lpstr>
      <vt:lpstr>Dossier 3</vt:lpstr>
      <vt:lpstr>Dossier 3</vt:lpstr>
      <vt:lpstr>Dossier 3</vt:lpstr>
      <vt:lpstr>Présentation PowerPoint</vt:lpstr>
      <vt:lpstr>Dossier 3</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Pathologies auto-immunes</dc:title>
  <dc:creator>Victor Lehouelleur</dc:creator>
  <cp:lastModifiedBy>Victor Lehouelleur</cp:lastModifiedBy>
  <cp:revision>23</cp:revision>
  <dcterms:created xsi:type="dcterms:W3CDTF">2022-12-26T09:05:03Z</dcterms:created>
  <dcterms:modified xsi:type="dcterms:W3CDTF">2024-02-11T17:16:38Z</dcterms:modified>
</cp:coreProperties>
</file>